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257" r:id="rId3"/>
    <p:sldId id="258" r:id="rId4"/>
    <p:sldId id="259" r:id="rId5"/>
    <p:sldId id="260" r:id="rId6"/>
    <p:sldId id="261" r:id="rId7"/>
    <p:sldId id="300" r:id="rId8"/>
    <p:sldId id="301" r:id="rId9"/>
    <p:sldId id="302" r:id="rId10"/>
    <p:sldId id="303" r:id="rId11"/>
    <p:sldId id="304" r:id="rId12"/>
    <p:sldId id="305" r:id="rId13"/>
    <p:sldId id="306" r:id="rId14"/>
    <p:sldId id="307" r:id="rId15"/>
    <p:sldId id="308" r:id="rId16"/>
    <p:sldId id="309" r:id="rId17"/>
    <p:sldId id="310" r:id="rId18"/>
    <p:sldId id="311" r:id="rId19"/>
    <p:sldId id="312" r:id="rId20"/>
    <p:sldId id="313" r:id="rId21"/>
    <p:sldId id="314" r:id="rId22"/>
    <p:sldId id="315" r:id="rId23"/>
    <p:sldId id="316" r:id="rId24"/>
    <p:sldId id="317" r:id="rId25"/>
    <p:sldId id="318" r:id="rId26"/>
    <p:sldId id="319" r:id="rId27"/>
    <p:sldId id="320" r:id="rId28"/>
    <p:sldId id="321" r:id="rId29"/>
    <p:sldId id="322" r:id="rId30"/>
    <p:sldId id="323" r:id="rId31"/>
    <p:sldId id="324" r:id="rId32"/>
    <p:sldId id="325" r:id="rId33"/>
    <p:sldId id="326" r:id="rId34"/>
    <p:sldId id="327" r:id="rId35"/>
    <p:sldId id="328" r:id="rId36"/>
    <p:sldId id="329" r:id="rId37"/>
    <p:sldId id="330" r:id="rId38"/>
    <p:sldId id="331" r:id="rId39"/>
    <p:sldId id="332" r:id="rId40"/>
    <p:sldId id="333" r:id="rId41"/>
    <p:sldId id="334" r:id="rId42"/>
    <p:sldId id="335" r:id="rId43"/>
    <p:sldId id="336" r:id="rId44"/>
    <p:sldId id="337" r:id="rId45"/>
    <p:sldId id="338" r:id="rId46"/>
    <p:sldId id="339" r:id="rId47"/>
    <p:sldId id="340" r:id="rId48"/>
    <p:sldId id="341"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4" r:id="rId62"/>
    <p:sldId id="355" r:id="rId63"/>
    <p:sldId id="356" r:id="rId64"/>
    <p:sldId id="357" r:id="rId65"/>
    <p:sldId id="358" r:id="rId66"/>
    <p:sldId id="359" r:id="rId67"/>
    <p:sldId id="360" r:id="rId68"/>
    <p:sldId id="361" r:id="rId69"/>
    <p:sldId id="362" r:id="rId70"/>
    <p:sldId id="363" r:id="rId71"/>
    <p:sldId id="364" r:id="rId72"/>
    <p:sldId id="365" r:id="rId73"/>
    <p:sldId id="366" r:id="rId74"/>
    <p:sldId id="367" r:id="rId75"/>
    <p:sldId id="368" r:id="rId76"/>
    <p:sldId id="369" r:id="rId77"/>
    <p:sldId id="370" r:id="rId78"/>
    <p:sldId id="371" r:id="rId79"/>
    <p:sldId id="372" r:id="rId80"/>
    <p:sldId id="373" r:id="rId81"/>
    <p:sldId id="374" r:id="rId82"/>
    <p:sldId id="375" r:id="rId83"/>
    <p:sldId id="376" r:id="rId84"/>
    <p:sldId id="377" r:id="rId85"/>
    <p:sldId id="378" r:id="rId86"/>
    <p:sldId id="379" r:id="rId87"/>
    <p:sldId id="380" r:id="rId88"/>
    <p:sldId id="381" r:id="rId89"/>
    <p:sldId id="382" r:id="rId90"/>
    <p:sldId id="383" r:id="rId91"/>
    <p:sldId id="384" r:id="rId92"/>
    <p:sldId id="385" r:id="rId93"/>
    <p:sldId id="386" r:id="rId94"/>
    <p:sldId id="29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069" autoAdjust="0"/>
  </p:normalViewPr>
  <p:slideViewPr>
    <p:cSldViewPr snapToGrid="0">
      <p:cViewPr varScale="1">
        <p:scale>
          <a:sx n="93" d="100"/>
          <a:sy n="93" d="100"/>
        </p:scale>
        <p:origin x="1212" y="90"/>
      </p:cViewPr>
      <p:guideLst/>
    </p:cSldViewPr>
  </p:slideViewPr>
  <p:notesTextViewPr>
    <p:cViewPr>
      <p:scale>
        <a:sx n="1" d="1"/>
        <a:sy n="1" d="1"/>
      </p:scale>
      <p:origin x="0" y="-1266"/>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93ECBB-B91C-43B6-A050-7FCEA2B45D1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624562F-47F2-4B42-8C8E-DEE49550001D}">
      <dgm:prSet/>
      <dgm:spPr/>
      <dgm:t>
        <a:bodyPr/>
        <a:lstStyle/>
        <a:p>
          <a:pPr algn="ctr" rtl="0"/>
          <a:r>
            <a:rPr lang="en-US"/>
            <a:t>Inference</a:t>
          </a:r>
        </a:p>
      </dgm:t>
    </dgm:pt>
    <dgm:pt modelId="{6C932C30-1419-49F7-B180-302715056EA5}" type="parTrans" cxnId="{B0E0B567-A88B-4D27-B4C1-E475D5510A4E}">
      <dgm:prSet/>
      <dgm:spPr/>
      <dgm:t>
        <a:bodyPr/>
        <a:lstStyle/>
        <a:p>
          <a:pPr algn="ctr"/>
          <a:endParaRPr lang="en-US"/>
        </a:p>
      </dgm:t>
    </dgm:pt>
    <dgm:pt modelId="{6B6FD3B7-5B6C-41FF-A1E0-DC47A87D84A0}" type="sibTrans" cxnId="{B0E0B567-A88B-4D27-B4C1-E475D5510A4E}">
      <dgm:prSet/>
      <dgm:spPr/>
      <dgm:t>
        <a:bodyPr/>
        <a:lstStyle/>
        <a:p>
          <a:pPr algn="ctr"/>
          <a:endParaRPr lang="en-US"/>
        </a:p>
      </dgm:t>
    </dgm:pt>
    <dgm:pt modelId="{70114167-B61C-4D13-9F59-F8FE13B47333}">
      <dgm:prSet/>
      <dgm:spPr/>
      <dgm:t>
        <a:bodyPr/>
        <a:lstStyle/>
        <a:p>
          <a:pPr algn="ctr" rtl="0"/>
          <a:r>
            <a:rPr lang="en-US" dirty="0"/>
            <a:t>Structs and Classes</a:t>
          </a:r>
        </a:p>
      </dgm:t>
    </dgm:pt>
    <dgm:pt modelId="{A390B8E0-27C3-40F1-95FF-B751ED6A5B7F}" type="parTrans" cxnId="{56294DCD-3516-400D-A785-B650D7C19AB4}">
      <dgm:prSet/>
      <dgm:spPr/>
      <dgm:t>
        <a:bodyPr/>
        <a:lstStyle/>
        <a:p>
          <a:pPr algn="ctr"/>
          <a:endParaRPr lang="en-US"/>
        </a:p>
      </dgm:t>
    </dgm:pt>
    <dgm:pt modelId="{D808DFBA-5B30-4AB3-8B55-94E174A4ADC2}" type="sibTrans" cxnId="{56294DCD-3516-400D-A785-B650D7C19AB4}">
      <dgm:prSet/>
      <dgm:spPr/>
      <dgm:t>
        <a:bodyPr/>
        <a:lstStyle/>
        <a:p>
          <a:pPr algn="ctr"/>
          <a:endParaRPr lang="en-US"/>
        </a:p>
      </dgm:t>
    </dgm:pt>
    <dgm:pt modelId="{D55F92F0-123B-42AE-B4DE-FC49AC6D3D53}">
      <dgm:prSet/>
      <dgm:spPr/>
      <dgm:t>
        <a:bodyPr/>
        <a:lstStyle/>
        <a:p>
          <a:pPr algn="ctr" rtl="0"/>
          <a:r>
            <a:rPr lang="en-US" dirty="0" err="1"/>
            <a:t>Gotos</a:t>
          </a:r>
          <a:endParaRPr lang="en-US" dirty="0"/>
        </a:p>
      </dgm:t>
    </dgm:pt>
    <dgm:pt modelId="{3CDC3A83-8969-4470-BC61-B4B478FFDE60}" type="parTrans" cxnId="{22D1D654-F292-4933-81D7-57E53AD0A9DE}">
      <dgm:prSet/>
      <dgm:spPr/>
      <dgm:t>
        <a:bodyPr/>
        <a:lstStyle/>
        <a:p>
          <a:pPr algn="ctr"/>
          <a:endParaRPr lang="en-US"/>
        </a:p>
      </dgm:t>
    </dgm:pt>
    <dgm:pt modelId="{17500AC6-06BF-4812-894B-21606411DFB6}" type="sibTrans" cxnId="{22D1D654-F292-4933-81D7-57E53AD0A9DE}">
      <dgm:prSet/>
      <dgm:spPr/>
      <dgm:t>
        <a:bodyPr/>
        <a:lstStyle/>
        <a:p>
          <a:pPr algn="ctr"/>
          <a:endParaRPr lang="en-US"/>
        </a:p>
      </dgm:t>
    </dgm:pt>
    <dgm:pt modelId="{D1538A80-CA35-4DC9-AC1C-024D08368623}">
      <dgm:prSet/>
      <dgm:spPr/>
      <dgm:t>
        <a:bodyPr/>
        <a:lstStyle/>
        <a:p>
          <a:pPr algn="ctr" rtl="0"/>
          <a:r>
            <a:rPr lang="en-US" dirty="0"/>
            <a:t>Async</a:t>
          </a:r>
        </a:p>
      </dgm:t>
    </dgm:pt>
    <dgm:pt modelId="{78681AAC-74A4-48A5-A56C-5BCC77B37909}" type="parTrans" cxnId="{5A3E89DF-EA38-4DF5-B573-E918F9DB73BE}">
      <dgm:prSet/>
      <dgm:spPr/>
      <dgm:t>
        <a:bodyPr/>
        <a:lstStyle/>
        <a:p>
          <a:pPr algn="ctr"/>
          <a:endParaRPr lang="en-US"/>
        </a:p>
      </dgm:t>
    </dgm:pt>
    <dgm:pt modelId="{BB877A9C-A1F8-4BF2-B616-223B3AE61307}" type="sibTrans" cxnId="{5A3E89DF-EA38-4DF5-B573-E918F9DB73BE}">
      <dgm:prSet/>
      <dgm:spPr/>
      <dgm:t>
        <a:bodyPr/>
        <a:lstStyle/>
        <a:p>
          <a:pPr algn="ctr"/>
          <a:endParaRPr lang="en-US"/>
        </a:p>
      </dgm:t>
    </dgm:pt>
    <dgm:pt modelId="{B7B8B340-5861-44DC-9483-EEBFC110D42F}">
      <dgm:prSet/>
      <dgm:spPr/>
      <dgm:t>
        <a:bodyPr/>
        <a:lstStyle/>
        <a:p>
          <a:pPr algn="ctr" rtl="0"/>
          <a:r>
            <a:rPr lang="en-US" dirty="0"/>
            <a:t>Recursion</a:t>
          </a:r>
        </a:p>
      </dgm:t>
    </dgm:pt>
    <dgm:pt modelId="{C1C0DF61-64C6-452C-B957-06180724CB05}" type="parTrans" cxnId="{D8511106-09F4-4104-B7D4-29CB42CC8FE0}">
      <dgm:prSet/>
      <dgm:spPr/>
      <dgm:t>
        <a:bodyPr/>
        <a:lstStyle/>
        <a:p>
          <a:pPr algn="ctr"/>
          <a:endParaRPr lang="en-US"/>
        </a:p>
      </dgm:t>
    </dgm:pt>
    <dgm:pt modelId="{BE8BB844-C4D2-4FD9-9CE1-167B7B23A5CE}" type="sibTrans" cxnId="{D8511106-09F4-4104-B7D4-29CB42CC8FE0}">
      <dgm:prSet/>
      <dgm:spPr/>
      <dgm:t>
        <a:bodyPr/>
        <a:lstStyle/>
        <a:p>
          <a:pPr algn="ctr"/>
          <a:endParaRPr lang="en-US"/>
        </a:p>
      </dgm:t>
    </dgm:pt>
    <dgm:pt modelId="{458777BD-399F-405F-8283-355C5807EC59}">
      <dgm:prSet/>
      <dgm:spPr/>
      <dgm:t>
        <a:bodyPr/>
        <a:lstStyle/>
        <a:p>
          <a:pPr algn="ctr" rtl="0"/>
          <a:r>
            <a:rPr lang="en-US" dirty="0"/>
            <a:t>Call Stacks</a:t>
          </a:r>
        </a:p>
      </dgm:t>
    </dgm:pt>
    <dgm:pt modelId="{6E7701BB-95B0-4DB8-8199-B9B0FFA1FEC6}" type="parTrans" cxnId="{D1B4DF18-BC85-4662-84D2-6CD810DE5449}">
      <dgm:prSet/>
      <dgm:spPr/>
      <dgm:t>
        <a:bodyPr/>
        <a:lstStyle/>
        <a:p>
          <a:pPr algn="ctr"/>
          <a:endParaRPr lang="en-US"/>
        </a:p>
      </dgm:t>
    </dgm:pt>
    <dgm:pt modelId="{F8D094F1-D935-4A04-955D-71C06F8BFE8F}" type="sibTrans" cxnId="{D1B4DF18-BC85-4662-84D2-6CD810DE5449}">
      <dgm:prSet/>
      <dgm:spPr/>
      <dgm:t>
        <a:bodyPr/>
        <a:lstStyle/>
        <a:p>
          <a:pPr algn="ctr"/>
          <a:endParaRPr lang="en-US"/>
        </a:p>
      </dgm:t>
    </dgm:pt>
    <dgm:pt modelId="{39A186D9-84FB-40F1-8F97-A705F3F3482A}">
      <dgm:prSet/>
      <dgm:spPr/>
      <dgm:t>
        <a:bodyPr/>
        <a:lstStyle/>
        <a:p>
          <a:pPr algn="ctr" rtl="0"/>
          <a:r>
            <a:rPr lang="en-US" dirty="0"/>
            <a:t>Overloading</a:t>
          </a:r>
        </a:p>
      </dgm:t>
    </dgm:pt>
    <dgm:pt modelId="{6A246B4B-05D9-46FD-B817-E378F07CD3C8}" type="parTrans" cxnId="{31C84DF0-13B3-4D9B-B332-7AFE5B3CFFAD}">
      <dgm:prSet/>
      <dgm:spPr/>
      <dgm:t>
        <a:bodyPr/>
        <a:lstStyle/>
        <a:p>
          <a:pPr algn="ctr"/>
          <a:endParaRPr lang="en-US"/>
        </a:p>
      </dgm:t>
    </dgm:pt>
    <dgm:pt modelId="{F0B50DAF-9740-48D9-9A25-2BDE020DA4FB}" type="sibTrans" cxnId="{31C84DF0-13B3-4D9B-B332-7AFE5B3CFFAD}">
      <dgm:prSet/>
      <dgm:spPr/>
      <dgm:t>
        <a:bodyPr/>
        <a:lstStyle/>
        <a:p>
          <a:pPr algn="ctr"/>
          <a:endParaRPr lang="en-US"/>
        </a:p>
      </dgm:t>
    </dgm:pt>
    <dgm:pt modelId="{9A651029-3CE5-42FD-AA80-1E5AB93FE23C}">
      <dgm:prSet/>
      <dgm:spPr/>
      <dgm:t>
        <a:bodyPr/>
        <a:lstStyle/>
        <a:p>
          <a:pPr algn="ctr" rtl="0"/>
          <a:r>
            <a:rPr lang="en-US" dirty="0" err="1"/>
            <a:t>IDisposable</a:t>
          </a:r>
          <a:endParaRPr lang="en-US" dirty="0"/>
        </a:p>
      </dgm:t>
    </dgm:pt>
    <dgm:pt modelId="{3E7A68FA-0664-4A8A-9178-B67AFF8D0A6F}" type="parTrans" cxnId="{1BA6E3C6-5915-4565-B9D4-47C15C19FDA0}">
      <dgm:prSet/>
      <dgm:spPr/>
      <dgm:t>
        <a:bodyPr/>
        <a:lstStyle/>
        <a:p>
          <a:pPr algn="ctr"/>
          <a:endParaRPr lang="en-US"/>
        </a:p>
      </dgm:t>
    </dgm:pt>
    <dgm:pt modelId="{3594C1F6-E058-4DDA-9258-5E066868E843}" type="sibTrans" cxnId="{1BA6E3C6-5915-4565-B9D4-47C15C19FDA0}">
      <dgm:prSet/>
      <dgm:spPr/>
      <dgm:t>
        <a:bodyPr/>
        <a:lstStyle/>
        <a:p>
          <a:pPr algn="ctr"/>
          <a:endParaRPr lang="en-US"/>
        </a:p>
      </dgm:t>
    </dgm:pt>
    <dgm:pt modelId="{AB6D54A0-04EA-4637-A783-8291A9C4D501}">
      <dgm:prSet/>
      <dgm:spPr/>
      <dgm:t>
        <a:bodyPr/>
        <a:lstStyle/>
        <a:p>
          <a:pPr algn="ctr" rtl="0"/>
          <a:r>
            <a:rPr lang="en-US" dirty="0"/>
            <a:t>Performance</a:t>
          </a:r>
        </a:p>
      </dgm:t>
    </dgm:pt>
    <dgm:pt modelId="{191381DA-B8D0-48C7-8EF4-C3088E391412}" type="parTrans" cxnId="{97E68E85-FDCF-4272-831B-A3AF45EB91B4}">
      <dgm:prSet/>
      <dgm:spPr/>
      <dgm:t>
        <a:bodyPr/>
        <a:lstStyle/>
        <a:p>
          <a:pPr algn="ctr"/>
          <a:endParaRPr lang="en-US"/>
        </a:p>
      </dgm:t>
    </dgm:pt>
    <dgm:pt modelId="{F89B81F2-E068-44A4-8722-E6DBF6077DCB}" type="sibTrans" cxnId="{97E68E85-FDCF-4272-831B-A3AF45EB91B4}">
      <dgm:prSet/>
      <dgm:spPr/>
      <dgm:t>
        <a:bodyPr/>
        <a:lstStyle/>
        <a:p>
          <a:pPr algn="ctr"/>
          <a:endParaRPr lang="en-US"/>
        </a:p>
      </dgm:t>
    </dgm:pt>
    <dgm:pt modelId="{D1BF2D34-DD45-4541-A01E-AF770D189399}">
      <dgm:prSet/>
      <dgm:spPr/>
      <dgm:t>
        <a:bodyPr/>
        <a:lstStyle/>
        <a:p>
          <a:pPr algn="ctr" rtl="0"/>
          <a:r>
            <a:rPr lang="en-US" dirty="0"/>
            <a:t>Concatenation</a:t>
          </a:r>
        </a:p>
      </dgm:t>
    </dgm:pt>
    <dgm:pt modelId="{56CC8BA0-4070-47C2-AA04-25D568733054}" type="parTrans" cxnId="{4A89C36A-458F-41B7-9A07-7434932ACEEE}">
      <dgm:prSet/>
      <dgm:spPr/>
      <dgm:t>
        <a:bodyPr/>
        <a:lstStyle/>
        <a:p>
          <a:endParaRPr lang="en-US"/>
        </a:p>
      </dgm:t>
    </dgm:pt>
    <dgm:pt modelId="{57444AA7-0FFF-45A9-A692-F3FE38448402}" type="sibTrans" cxnId="{4A89C36A-458F-41B7-9A07-7434932ACEEE}">
      <dgm:prSet/>
      <dgm:spPr/>
      <dgm:t>
        <a:bodyPr/>
        <a:lstStyle/>
        <a:p>
          <a:endParaRPr lang="en-US"/>
        </a:p>
      </dgm:t>
    </dgm:pt>
    <dgm:pt modelId="{AB457C70-6FEB-4C06-8621-73160E5D21F0}" type="pres">
      <dgm:prSet presAssocID="{6393ECBB-B91C-43B6-A050-7FCEA2B45D1A}" presName="linear" presStyleCnt="0">
        <dgm:presLayoutVars>
          <dgm:animLvl val="lvl"/>
          <dgm:resizeHandles val="exact"/>
        </dgm:presLayoutVars>
      </dgm:prSet>
      <dgm:spPr/>
    </dgm:pt>
    <dgm:pt modelId="{A67CE014-68FA-4DC9-B66C-46DA5948C0E9}" type="pres">
      <dgm:prSet presAssocID="{6624562F-47F2-4B42-8C8E-DEE49550001D}" presName="parentText" presStyleLbl="node1" presStyleIdx="0" presStyleCnt="10">
        <dgm:presLayoutVars>
          <dgm:chMax val="0"/>
          <dgm:bulletEnabled val="1"/>
        </dgm:presLayoutVars>
      </dgm:prSet>
      <dgm:spPr/>
    </dgm:pt>
    <dgm:pt modelId="{FFD2F030-B831-46D0-97A5-74E18D0A3D5A}" type="pres">
      <dgm:prSet presAssocID="{6B6FD3B7-5B6C-41FF-A1E0-DC47A87D84A0}" presName="spacer" presStyleCnt="0"/>
      <dgm:spPr/>
    </dgm:pt>
    <dgm:pt modelId="{B487F9D6-34A4-43F5-8464-7141E05308D6}" type="pres">
      <dgm:prSet presAssocID="{70114167-B61C-4D13-9F59-F8FE13B47333}" presName="parentText" presStyleLbl="node1" presStyleIdx="1" presStyleCnt="10">
        <dgm:presLayoutVars>
          <dgm:chMax val="0"/>
          <dgm:bulletEnabled val="1"/>
        </dgm:presLayoutVars>
      </dgm:prSet>
      <dgm:spPr/>
    </dgm:pt>
    <dgm:pt modelId="{E6A1D57A-2901-4AC1-9346-EF6B7AE5561F}" type="pres">
      <dgm:prSet presAssocID="{D808DFBA-5B30-4AB3-8B55-94E174A4ADC2}" presName="spacer" presStyleCnt="0"/>
      <dgm:spPr/>
    </dgm:pt>
    <dgm:pt modelId="{65D1F1D8-4900-4BFC-82A9-4E7CB764EB37}" type="pres">
      <dgm:prSet presAssocID="{D55F92F0-123B-42AE-B4DE-FC49AC6D3D53}" presName="parentText" presStyleLbl="node1" presStyleIdx="2" presStyleCnt="10">
        <dgm:presLayoutVars>
          <dgm:chMax val="0"/>
          <dgm:bulletEnabled val="1"/>
        </dgm:presLayoutVars>
      </dgm:prSet>
      <dgm:spPr/>
    </dgm:pt>
    <dgm:pt modelId="{503FE113-BD0E-42D2-A5C4-4B2F5EA15025}" type="pres">
      <dgm:prSet presAssocID="{17500AC6-06BF-4812-894B-21606411DFB6}" presName="spacer" presStyleCnt="0"/>
      <dgm:spPr/>
    </dgm:pt>
    <dgm:pt modelId="{0B214F04-675D-4679-A32F-2CAE2268FF3E}" type="pres">
      <dgm:prSet presAssocID="{D1538A80-CA35-4DC9-AC1C-024D08368623}" presName="parentText" presStyleLbl="node1" presStyleIdx="3" presStyleCnt="10">
        <dgm:presLayoutVars>
          <dgm:chMax val="0"/>
          <dgm:bulletEnabled val="1"/>
        </dgm:presLayoutVars>
      </dgm:prSet>
      <dgm:spPr/>
    </dgm:pt>
    <dgm:pt modelId="{9496ED0D-0C54-44B8-A465-50E25B2E2F03}" type="pres">
      <dgm:prSet presAssocID="{BB877A9C-A1F8-4BF2-B616-223B3AE61307}" presName="spacer" presStyleCnt="0"/>
      <dgm:spPr/>
    </dgm:pt>
    <dgm:pt modelId="{F9674731-6C25-4AF0-9CFD-123C3D8C9F27}" type="pres">
      <dgm:prSet presAssocID="{D1BF2D34-DD45-4541-A01E-AF770D189399}" presName="parentText" presStyleLbl="node1" presStyleIdx="4" presStyleCnt="10">
        <dgm:presLayoutVars>
          <dgm:chMax val="0"/>
          <dgm:bulletEnabled val="1"/>
        </dgm:presLayoutVars>
      </dgm:prSet>
      <dgm:spPr/>
    </dgm:pt>
    <dgm:pt modelId="{D8466F5F-0524-46BA-99AE-0AF20093313D}" type="pres">
      <dgm:prSet presAssocID="{57444AA7-0FFF-45A9-A692-F3FE38448402}" presName="spacer" presStyleCnt="0"/>
      <dgm:spPr/>
    </dgm:pt>
    <dgm:pt modelId="{B3F01511-686E-416C-B8E5-0F2BAB039048}" type="pres">
      <dgm:prSet presAssocID="{B7B8B340-5861-44DC-9483-EEBFC110D42F}" presName="parentText" presStyleLbl="node1" presStyleIdx="5" presStyleCnt="10">
        <dgm:presLayoutVars>
          <dgm:chMax val="0"/>
          <dgm:bulletEnabled val="1"/>
        </dgm:presLayoutVars>
      </dgm:prSet>
      <dgm:spPr/>
    </dgm:pt>
    <dgm:pt modelId="{91BC4E7B-9917-43CD-AA27-90BD427F8CAE}" type="pres">
      <dgm:prSet presAssocID="{BE8BB844-C4D2-4FD9-9CE1-167B7B23A5CE}" presName="spacer" presStyleCnt="0"/>
      <dgm:spPr/>
    </dgm:pt>
    <dgm:pt modelId="{186FE665-646F-4097-8CFF-5FA89834804A}" type="pres">
      <dgm:prSet presAssocID="{458777BD-399F-405F-8283-355C5807EC59}" presName="parentText" presStyleLbl="node1" presStyleIdx="6" presStyleCnt="10">
        <dgm:presLayoutVars>
          <dgm:chMax val="0"/>
          <dgm:bulletEnabled val="1"/>
        </dgm:presLayoutVars>
      </dgm:prSet>
      <dgm:spPr/>
    </dgm:pt>
    <dgm:pt modelId="{50ABBA7E-63AA-4416-8841-93F7085A0014}" type="pres">
      <dgm:prSet presAssocID="{F8D094F1-D935-4A04-955D-71C06F8BFE8F}" presName="spacer" presStyleCnt="0"/>
      <dgm:spPr/>
    </dgm:pt>
    <dgm:pt modelId="{BE88E3A6-968E-4569-9F76-78D32645B62D}" type="pres">
      <dgm:prSet presAssocID="{39A186D9-84FB-40F1-8F97-A705F3F3482A}" presName="parentText" presStyleLbl="node1" presStyleIdx="7" presStyleCnt="10">
        <dgm:presLayoutVars>
          <dgm:chMax val="0"/>
          <dgm:bulletEnabled val="1"/>
        </dgm:presLayoutVars>
      </dgm:prSet>
      <dgm:spPr/>
    </dgm:pt>
    <dgm:pt modelId="{43D1E06F-7853-4A37-9AEC-24B4C55E3A0C}" type="pres">
      <dgm:prSet presAssocID="{F0B50DAF-9740-48D9-9A25-2BDE020DA4FB}" presName="spacer" presStyleCnt="0"/>
      <dgm:spPr/>
    </dgm:pt>
    <dgm:pt modelId="{B42A29C3-FB12-40AF-9CFF-518734176C2E}" type="pres">
      <dgm:prSet presAssocID="{9A651029-3CE5-42FD-AA80-1E5AB93FE23C}" presName="parentText" presStyleLbl="node1" presStyleIdx="8" presStyleCnt="10">
        <dgm:presLayoutVars>
          <dgm:chMax val="0"/>
          <dgm:bulletEnabled val="1"/>
        </dgm:presLayoutVars>
      </dgm:prSet>
      <dgm:spPr/>
    </dgm:pt>
    <dgm:pt modelId="{9ADAD9D7-24B0-430E-B443-FDDBE9908B64}" type="pres">
      <dgm:prSet presAssocID="{3594C1F6-E058-4DDA-9258-5E066868E843}" presName="spacer" presStyleCnt="0"/>
      <dgm:spPr/>
    </dgm:pt>
    <dgm:pt modelId="{A5B0E4EE-F2B1-4AC8-AB72-A7A17CAD1D40}" type="pres">
      <dgm:prSet presAssocID="{AB6D54A0-04EA-4637-A783-8291A9C4D501}" presName="parentText" presStyleLbl="node1" presStyleIdx="9" presStyleCnt="10">
        <dgm:presLayoutVars>
          <dgm:chMax val="0"/>
          <dgm:bulletEnabled val="1"/>
        </dgm:presLayoutVars>
      </dgm:prSet>
      <dgm:spPr/>
    </dgm:pt>
  </dgm:ptLst>
  <dgm:cxnLst>
    <dgm:cxn modelId="{D8511106-09F4-4104-B7D4-29CB42CC8FE0}" srcId="{6393ECBB-B91C-43B6-A050-7FCEA2B45D1A}" destId="{B7B8B340-5861-44DC-9483-EEBFC110D42F}" srcOrd="5" destOrd="0" parTransId="{C1C0DF61-64C6-452C-B957-06180724CB05}" sibTransId="{BE8BB844-C4D2-4FD9-9CE1-167B7B23A5CE}"/>
    <dgm:cxn modelId="{D1B4DF18-BC85-4662-84D2-6CD810DE5449}" srcId="{6393ECBB-B91C-43B6-A050-7FCEA2B45D1A}" destId="{458777BD-399F-405F-8283-355C5807EC59}" srcOrd="6" destOrd="0" parTransId="{6E7701BB-95B0-4DB8-8199-B9B0FFA1FEC6}" sibTransId="{F8D094F1-D935-4A04-955D-71C06F8BFE8F}"/>
    <dgm:cxn modelId="{FD91085F-84D9-479B-BEDE-11F1583E382E}" type="presOf" srcId="{6393ECBB-B91C-43B6-A050-7FCEA2B45D1A}" destId="{AB457C70-6FEB-4C06-8621-73160E5D21F0}" srcOrd="0" destOrd="0" presId="urn:microsoft.com/office/officeart/2005/8/layout/vList2"/>
    <dgm:cxn modelId="{B0E0B567-A88B-4D27-B4C1-E475D5510A4E}" srcId="{6393ECBB-B91C-43B6-A050-7FCEA2B45D1A}" destId="{6624562F-47F2-4B42-8C8E-DEE49550001D}" srcOrd="0" destOrd="0" parTransId="{6C932C30-1419-49F7-B180-302715056EA5}" sibTransId="{6B6FD3B7-5B6C-41FF-A1E0-DC47A87D84A0}"/>
    <dgm:cxn modelId="{4A89C36A-458F-41B7-9A07-7434932ACEEE}" srcId="{6393ECBB-B91C-43B6-A050-7FCEA2B45D1A}" destId="{D1BF2D34-DD45-4541-A01E-AF770D189399}" srcOrd="4" destOrd="0" parTransId="{56CC8BA0-4070-47C2-AA04-25D568733054}" sibTransId="{57444AA7-0FFF-45A9-A692-F3FE38448402}"/>
    <dgm:cxn modelId="{22D1D654-F292-4933-81D7-57E53AD0A9DE}" srcId="{6393ECBB-B91C-43B6-A050-7FCEA2B45D1A}" destId="{D55F92F0-123B-42AE-B4DE-FC49AC6D3D53}" srcOrd="2" destOrd="0" parTransId="{3CDC3A83-8969-4470-BC61-B4B478FFDE60}" sibTransId="{17500AC6-06BF-4812-894B-21606411DFB6}"/>
    <dgm:cxn modelId="{F8C90685-3389-4943-99D0-D07BE2E6FBC0}" type="presOf" srcId="{458777BD-399F-405F-8283-355C5807EC59}" destId="{186FE665-646F-4097-8CFF-5FA89834804A}" srcOrd="0" destOrd="0" presId="urn:microsoft.com/office/officeart/2005/8/layout/vList2"/>
    <dgm:cxn modelId="{97E68E85-FDCF-4272-831B-A3AF45EB91B4}" srcId="{6393ECBB-B91C-43B6-A050-7FCEA2B45D1A}" destId="{AB6D54A0-04EA-4637-A783-8291A9C4D501}" srcOrd="9" destOrd="0" parTransId="{191381DA-B8D0-48C7-8EF4-C3088E391412}" sibTransId="{F89B81F2-E068-44A4-8722-E6DBF6077DCB}"/>
    <dgm:cxn modelId="{2FEBE987-6793-45D9-BFDE-4A418C3BC013}" type="presOf" srcId="{70114167-B61C-4D13-9F59-F8FE13B47333}" destId="{B487F9D6-34A4-43F5-8464-7141E05308D6}" srcOrd="0" destOrd="0" presId="urn:microsoft.com/office/officeart/2005/8/layout/vList2"/>
    <dgm:cxn modelId="{D1A9329B-2E32-4ABF-83D2-33BED734551F}" type="presOf" srcId="{D1538A80-CA35-4DC9-AC1C-024D08368623}" destId="{0B214F04-675D-4679-A32F-2CAE2268FF3E}" srcOrd="0" destOrd="0" presId="urn:microsoft.com/office/officeart/2005/8/layout/vList2"/>
    <dgm:cxn modelId="{35E408B6-2E1D-49EF-9837-94973503C60F}" type="presOf" srcId="{D1BF2D34-DD45-4541-A01E-AF770D189399}" destId="{F9674731-6C25-4AF0-9CFD-123C3D8C9F27}" srcOrd="0" destOrd="0" presId="urn:microsoft.com/office/officeart/2005/8/layout/vList2"/>
    <dgm:cxn modelId="{4928A1C4-C72F-4EFF-BDE6-5E02E86F47D5}" type="presOf" srcId="{6624562F-47F2-4B42-8C8E-DEE49550001D}" destId="{A67CE014-68FA-4DC9-B66C-46DA5948C0E9}" srcOrd="0" destOrd="0" presId="urn:microsoft.com/office/officeart/2005/8/layout/vList2"/>
    <dgm:cxn modelId="{1BA6E3C6-5915-4565-B9D4-47C15C19FDA0}" srcId="{6393ECBB-B91C-43B6-A050-7FCEA2B45D1A}" destId="{9A651029-3CE5-42FD-AA80-1E5AB93FE23C}" srcOrd="8" destOrd="0" parTransId="{3E7A68FA-0664-4A8A-9178-B67AFF8D0A6F}" sibTransId="{3594C1F6-E058-4DDA-9258-5E066868E843}"/>
    <dgm:cxn modelId="{65F6E9C8-3171-4F68-8D52-A5165D5881C5}" type="presOf" srcId="{9A651029-3CE5-42FD-AA80-1E5AB93FE23C}" destId="{B42A29C3-FB12-40AF-9CFF-518734176C2E}" srcOrd="0" destOrd="0" presId="urn:microsoft.com/office/officeart/2005/8/layout/vList2"/>
    <dgm:cxn modelId="{56294DCD-3516-400D-A785-B650D7C19AB4}" srcId="{6393ECBB-B91C-43B6-A050-7FCEA2B45D1A}" destId="{70114167-B61C-4D13-9F59-F8FE13B47333}" srcOrd="1" destOrd="0" parTransId="{A390B8E0-27C3-40F1-95FF-B751ED6A5B7F}" sibTransId="{D808DFBA-5B30-4AB3-8B55-94E174A4ADC2}"/>
    <dgm:cxn modelId="{5A3E89DF-EA38-4DF5-B573-E918F9DB73BE}" srcId="{6393ECBB-B91C-43B6-A050-7FCEA2B45D1A}" destId="{D1538A80-CA35-4DC9-AC1C-024D08368623}" srcOrd="3" destOrd="0" parTransId="{78681AAC-74A4-48A5-A56C-5BCC77B37909}" sibTransId="{BB877A9C-A1F8-4BF2-B616-223B3AE61307}"/>
    <dgm:cxn modelId="{7C1D91E2-177D-450D-B7B8-EBA3BD183797}" type="presOf" srcId="{B7B8B340-5861-44DC-9483-EEBFC110D42F}" destId="{B3F01511-686E-416C-B8E5-0F2BAB039048}" srcOrd="0" destOrd="0" presId="urn:microsoft.com/office/officeart/2005/8/layout/vList2"/>
    <dgm:cxn modelId="{B8ED41E6-510A-46EE-9F10-4058C36B210C}" type="presOf" srcId="{39A186D9-84FB-40F1-8F97-A705F3F3482A}" destId="{BE88E3A6-968E-4569-9F76-78D32645B62D}" srcOrd="0" destOrd="0" presId="urn:microsoft.com/office/officeart/2005/8/layout/vList2"/>
    <dgm:cxn modelId="{CF4975E7-577D-4690-8E35-61B8C8C1834B}" type="presOf" srcId="{AB6D54A0-04EA-4637-A783-8291A9C4D501}" destId="{A5B0E4EE-F2B1-4AC8-AB72-A7A17CAD1D40}" srcOrd="0" destOrd="0" presId="urn:microsoft.com/office/officeart/2005/8/layout/vList2"/>
    <dgm:cxn modelId="{31C84DF0-13B3-4D9B-B332-7AFE5B3CFFAD}" srcId="{6393ECBB-B91C-43B6-A050-7FCEA2B45D1A}" destId="{39A186D9-84FB-40F1-8F97-A705F3F3482A}" srcOrd="7" destOrd="0" parTransId="{6A246B4B-05D9-46FD-B817-E378F07CD3C8}" sibTransId="{F0B50DAF-9740-48D9-9A25-2BDE020DA4FB}"/>
    <dgm:cxn modelId="{1EC5C0F8-00D4-4046-B381-068231F4A8D3}" type="presOf" srcId="{D55F92F0-123B-42AE-B4DE-FC49AC6D3D53}" destId="{65D1F1D8-4900-4BFC-82A9-4E7CB764EB37}" srcOrd="0" destOrd="0" presId="urn:microsoft.com/office/officeart/2005/8/layout/vList2"/>
    <dgm:cxn modelId="{168AA2D5-4355-4BBE-9BB7-F3E9DAB46022}" type="presParOf" srcId="{AB457C70-6FEB-4C06-8621-73160E5D21F0}" destId="{A67CE014-68FA-4DC9-B66C-46DA5948C0E9}" srcOrd="0" destOrd="0" presId="urn:microsoft.com/office/officeart/2005/8/layout/vList2"/>
    <dgm:cxn modelId="{0EE99BEB-F44B-4F23-B8A6-4DD712E0E896}" type="presParOf" srcId="{AB457C70-6FEB-4C06-8621-73160E5D21F0}" destId="{FFD2F030-B831-46D0-97A5-74E18D0A3D5A}" srcOrd="1" destOrd="0" presId="urn:microsoft.com/office/officeart/2005/8/layout/vList2"/>
    <dgm:cxn modelId="{0CE77AF1-9487-4145-AFA3-9F613ECC3E9C}" type="presParOf" srcId="{AB457C70-6FEB-4C06-8621-73160E5D21F0}" destId="{B487F9D6-34A4-43F5-8464-7141E05308D6}" srcOrd="2" destOrd="0" presId="urn:microsoft.com/office/officeart/2005/8/layout/vList2"/>
    <dgm:cxn modelId="{977E8677-4D06-43DD-A011-CCE01A73CAF3}" type="presParOf" srcId="{AB457C70-6FEB-4C06-8621-73160E5D21F0}" destId="{E6A1D57A-2901-4AC1-9346-EF6B7AE5561F}" srcOrd="3" destOrd="0" presId="urn:microsoft.com/office/officeart/2005/8/layout/vList2"/>
    <dgm:cxn modelId="{D1DE24F5-9BE6-47F1-8093-1C8757961678}" type="presParOf" srcId="{AB457C70-6FEB-4C06-8621-73160E5D21F0}" destId="{65D1F1D8-4900-4BFC-82A9-4E7CB764EB37}" srcOrd="4" destOrd="0" presId="urn:microsoft.com/office/officeart/2005/8/layout/vList2"/>
    <dgm:cxn modelId="{07709595-82A5-4231-9649-EC6D28B29D76}" type="presParOf" srcId="{AB457C70-6FEB-4C06-8621-73160E5D21F0}" destId="{503FE113-BD0E-42D2-A5C4-4B2F5EA15025}" srcOrd="5" destOrd="0" presId="urn:microsoft.com/office/officeart/2005/8/layout/vList2"/>
    <dgm:cxn modelId="{A80857A1-C5F1-4487-8F3F-FCE16DCC1770}" type="presParOf" srcId="{AB457C70-6FEB-4C06-8621-73160E5D21F0}" destId="{0B214F04-675D-4679-A32F-2CAE2268FF3E}" srcOrd="6" destOrd="0" presId="urn:microsoft.com/office/officeart/2005/8/layout/vList2"/>
    <dgm:cxn modelId="{ACD9F1BF-4C7E-4CEF-B4DB-35CD60A89EEA}" type="presParOf" srcId="{AB457C70-6FEB-4C06-8621-73160E5D21F0}" destId="{9496ED0D-0C54-44B8-A465-50E25B2E2F03}" srcOrd="7" destOrd="0" presId="urn:microsoft.com/office/officeart/2005/8/layout/vList2"/>
    <dgm:cxn modelId="{549FAF77-9484-4605-93BF-7C0ED8EC253A}" type="presParOf" srcId="{AB457C70-6FEB-4C06-8621-73160E5D21F0}" destId="{F9674731-6C25-4AF0-9CFD-123C3D8C9F27}" srcOrd="8" destOrd="0" presId="urn:microsoft.com/office/officeart/2005/8/layout/vList2"/>
    <dgm:cxn modelId="{AFA0166C-CA31-4595-B0AD-1427DF2955AC}" type="presParOf" srcId="{AB457C70-6FEB-4C06-8621-73160E5D21F0}" destId="{D8466F5F-0524-46BA-99AE-0AF20093313D}" srcOrd="9" destOrd="0" presId="urn:microsoft.com/office/officeart/2005/8/layout/vList2"/>
    <dgm:cxn modelId="{41C5CD7E-1216-4F62-A5A7-0A30F6B657F0}" type="presParOf" srcId="{AB457C70-6FEB-4C06-8621-73160E5D21F0}" destId="{B3F01511-686E-416C-B8E5-0F2BAB039048}" srcOrd="10" destOrd="0" presId="urn:microsoft.com/office/officeart/2005/8/layout/vList2"/>
    <dgm:cxn modelId="{9FD710DB-2A99-4D05-AAA6-A2CD193BB169}" type="presParOf" srcId="{AB457C70-6FEB-4C06-8621-73160E5D21F0}" destId="{91BC4E7B-9917-43CD-AA27-90BD427F8CAE}" srcOrd="11" destOrd="0" presId="urn:microsoft.com/office/officeart/2005/8/layout/vList2"/>
    <dgm:cxn modelId="{10F0E7A2-C94D-4DD7-9ACE-2CF053E65228}" type="presParOf" srcId="{AB457C70-6FEB-4C06-8621-73160E5D21F0}" destId="{186FE665-646F-4097-8CFF-5FA89834804A}" srcOrd="12" destOrd="0" presId="urn:microsoft.com/office/officeart/2005/8/layout/vList2"/>
    <dgm:cxn modelId="{5E86E000-EC27-4592-80EB-F3CCE5158AE8}" type="presParOf" srcId="{AB457C70-6FEB-4C06-8621-73160E5D21F0}" destId="{50ABBA7E-63AA-4416-8841-93F7085A0014}" srcOrd="13" destOrd="0" presId="urn:microsoft.com/office/officeart/2005/8/layout/vList2"/>
    <dgm:cxn modelId="{0ADF9DA8-1DAE-4A7E-A902-728BF688FCB5}" type="presParOf" srcId="{AB457C70-6FEB-4C06-8621-73160E5D21F0}" destId="{BE88E3A6-968E-4569-9F76-78D32645B62D}" srcOrd="14" destOrd="0" presId="urn:microsoft.com/office/officeart/2005/8/layout/vList2"/>
    <dgm:cxn modelId="{25A31713-6270-4BA0-A9AA-39E16BC8B76D}" type="presParOf" srcId="{AB457C70-6FEB-4C06-8621-73160E5D21F0}" destId="{43D1E06F-7853-4A37-9AEC-24B4C55E3A0C}" srcOrd="15" destOrd="0" presId="urn:microsoft.com/office/officeart/2005/8/layout/vList2"/>
    <dgm:cxn modelId="{C6085CF4-6500-4214-8917-150B096DB274}" type="presParOf" srcId="{AB457C70-6FEB-4C06-8621-73160E5D21F0}" destId="{B42A29C3-FB12-40AF-9CFF-518734176C2E}" srcOrd="16" destOrd="0" presId="urn:microsoft.com/office/officeart/2005/8/layout/vList2"/>
    <dgm:cxn modelId="{9CBC597E-82BC-4D70-AF72-0341D611D287}" type="presParOf" srcId="{AB457C70-6FEB-4C06-8621-73160E5D21F0}" destId="{9ADAD9D7-24B0-430E-B443-FDDBE9908B64}" srcOrd="17" destOrd="0" presId="urn:microsoft.com/office/officeart/2005/8/layout/vList2"/>
    <dgm:cxn modelId="{D1A3D0AD-151A-4C82-A9E3-B275B9008210}" type="presParOf" srcId="{AB457C70-6FEB-4C06-8621-73160E5D21F0}" destId="{A5B0E4EE-F2B1-4AC8-AB72-A7A17CAD1D40}"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CE014-68FA-4DC9-B66C-46DA5948C0E9}">
      <dsp:nvSpPr>
        <dsp:cNvPr id="0" name=""/>
        <dsp:cNvSpPr/>
      </dsp:nvSpPr>
      <dsp:spPr>
        <a:xfrm>
          <a:off x="0" y="13492"/>
          <a:ext cx="114300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Inference</a:t>
          </a:r>
        </a:p>
      </dsp:txBody>
      <dsp:txXfrm>
        <a:off x="21075" y="34567"/>
        <a:ext cx="11387850" cy="389580"/>
      </dsp:txXfrm>
    </dsp:sp>
    <dsp:sp modelId="{B487F9D6-34A4-43F5-8464-7141E05308D6}">
      <dsp:nvSpPr>
        <dsp:cNvPr id="0" name=""/>
        <dsp:cNvSpPr/>
      </dsp:nvSpPr>
      <dsp:spPr>
        <a:xfrm>
          <a:off x="0" y="497062"/>
          <a:ext cx="114300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Structs and Classes</a:t>
          </a:r>
        </a:p>
      </dsp:txBody>
      <dsp:txXfrm>
        <a:off x="21075" y="518137"/>
        <a:ext cx="11387850" cy="389580"/>
      </dsp:txXfrm>
    </dsp:sp>
    <dsp:sp modelId="{65D1F1D8-4900-4BFC-82A9-4E7CB764EB37}">
      <dsp:nvSpPr>
        <dsp:cNvPr id="0" name=""/>
        <dsp:cNvSpPr/>
      </dsp:nvSpPr>
      <dsp:spPr>
        <a:xfrm>
          <a:off x="0" y="980632"/>
          <a:ext cx="114300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err="1"/>
            <a:t>Gotos</a:t>
          </a:r>
          <a:endParaRPr lang="en-US" sz="1800" kern="1200" dirty="0"/>
        </a:p>
      </dsp:txBody>
      <dsp:txXfrm>
        <a:off x="21075" y="1001707"/>
        <a:ext cx="11387850" cy="389580"/>
      </dsp:txXfrm>
    </dsp:sp>
    <dsp:sp modelId="{0B214F04-675D-4679-A32F-2CAE2268FF3E}">
      <dsp:nvSpPr>
        <dsp:cNvPr id="0" name=""/>
        <dsp:cNvSpPr/>
      </dsp:nvSpPr>
      <dsp:spPr>
        <a:xfrm>
          <a:off x="0" y="1464202"/>
          <a:ext cx="114300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Async</a:t>
          </a:r>
        </a:p>
      </dsp:txBody>
      <dsp:txXfrm>
        <a:off x="21075" y="1485277"/>
        <a:ext cx="11387850" cy="389580"/>
      </dsp:txXfrm>
    </dsp:sp>
    <dsp:sp modelId="{F9674731-6C25-4AF0-9CFD-123C3D8C9F27}">
      <dsp:nvSpPr>
        <dsp:cNvPr id="0" name=""/>
        <dsp:cNvSpPr/>
      </dsp:nvSpPr>
      <dsp:spPr>
        <a:xfrm>
          <a:off x="0" y="1947772"/>
          <a:ext cx="114300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Concatenation</a:t>
          </a:r>
        </a:p>
      </dsp:txBody>
      <dsp:txXfrm>
        <a:off x="21075" y="1968847"/>
        <a:ext cx="11387850" cy="389580"/>
      </dsp:txXfrm>
    </dsp:sp>
    <dsp:sp modelId="{B3F01511-686E-416C-B8E5-0F2BAB039048}">
      <dsp:nvSpPr>
        <dsp:cNvPr id="0" name=""/>
        <dsp:cNvSpPr/>
      </dsp:nvSpPr>
      <dsp:spPr>
        <a:xfrm>
          <a:off x="0" y="2431342"/>
          <a:ext cx="114300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Recursion</a:t>
          </a:r>
        </a:p>
      </dsp:txBody>
      <dsp:txXfrm>
        <a:off x="21075" y="2452417"/>
        <a:ext cx="11387850" cy="389580"/>
      </dsp:txXfrm>
    </dsp:sp>
    <dsp:sp modelId="{186FE665-646F-4097-8CFF-5FA89834804A}">
      <dsp:nvSpPr>
        <dsp:cNvPr id="0" name=""/>
        <dsp:cNvSpPr/>
      </dsp:nvSpPr>
      <dsp:spPr>
        <a:xfrm>
          <a:off x="0" y="2914912"/>
          <a:ext cx="114300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Call Stacks</a:t>
          </a:r>
        </a:p>
      </dsp:txBody>
      <dsp:txXfrm>
        <a:off x="21075" y="2935987"/>
        <a:ext cx="11387850" cy="389580"/>
      </dsp:txXfrm>
    </dsp:sp>
    <dsp:sp modelId="{BE88E3A6-968E-4569-9F76-78D32645B62D}">
      <dsp:nvSpPr>
        <dsp:cNvPr id="0" name=""/>
        <dsp:cNvSpPr/>
      </dsp:nvSpPr>
      <dsp:spPr>
        <a:xfrm>
          <a:off x="0" y="3398482"/>
          <a:ext cx="114300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Overloading</a:t>
          </a:r>
        </a:p>
      </dsp:txBody>
      <dsp:txXfrm>
        <a:off x="21075" y="3419557"/>
        <a:ext cx="11387850" cy="389580"/>
      </dsp:txXfrm>
    </dsp:sp>
    <dsp:sp modelId="{B42A29C3-FB12-40AF-9CFF-518734176C2E}">
      <dsp:nvSpPr>
        <dsp:cNvPr id="0" name=""/>
        <dsp:cNvSpPr/>
      </dsp:nvSpPr>
      <dsp:spPr>
        <a:xfrm>
          <a:off x="0" y="3882052"/>
          <a:ext cx="114300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err="1"/>
            <a:t>IDisposable</a:t>
          </a:r>
          <a:endParaRPr lang="en-US" sz="1800" kern="1200" dirty="0"/>
        </a:p>
      </dsp:txBody>
      <dsp:txXfrm>
        <a:off x="21075" y="3903127"/>
        <a:ext cx="11387850" cy="389580"/>
      </dsp:txXfrm>
    </dsp:sp>
    <dsp:sp modelId="{A5B0E4EE-F2B1-4AC8-AB72-A7A17CAD1D40}">
      <dsp:nvSpPr>
        <dsp:cNvPr id="0" name=""/>
        <dsp:cNvSpPr/>
      </dsp:nvSpPr>
      <dsp:spPr>
        <a:xfrm>
          <a:off x="0" y="4365622"/>
          <a:ext cx="11430000" cy="4317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Performance</a:t>
          </a:r>
        </a:p>
      </dsp:txBody>
      <dsp:txXfrm>
        <a:off x="21075" y="4386697"/>
        <a:ext cx="11387850" cy="3895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7900A-5984-4627-90CC-DA4A16B17B42}" type="datetimeFigureOut">
              <a:rPr lang="en-US" smtClean="0"/>
              <a:t>6/6/2020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031FE-F148-41F2-AA91-6C6E1601A8AB}" type="slidenum">
              <a:rPr lang="en-US" smtClean="0"/>
              <a:t>‹#›</a:t>
            </a:fld>
            <a:endParaRPr lang="en-US"/>
          </a:p>
        </p:txBody>
      </p:sp>
    </p:spTree>
    <p:extLst>
      <p:ext uri="{BB962C8B-B14F-4D97-AF65-F5344CB8AC3E}">
        <p14:creationId xmlns:p14="http://schemas.microsoft.com/office/powerpoint/2010/main" val="222413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is partially</a:t>
            </a:r>
            <a:r>
              <a:rPr lang="en-US" baseline="0" dirty="0"/>
              <a:t> about having fun. I mean, EVERY talk should be engaging, but what I mean by “fun” is …</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a:t>
            </a:fld>
            <a:endParaRPr lang="en-US"/>
          </a:p>
        </p:txBody>
      </p:sp>
    </p:spTree>
    <p:extLst>
      <p:ext uri="{BB962C8B-B14F-4D97-AF65-F5344CB8AC3E}">
        <p14:creationId xmlns:p14="http://schemas.microsoft.com/office/powerpoint/2010/main" val="3042089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“var” shines is with long type names, like, anything longer than 3 characters </a:t>
            </a:r>
            <a:r>
              <a:rPr lang="en-US" dirty="0">
                <a:sym typeface="Wingdings" panose="00000500000000000000" pitchFamily="2" charset="2"/>
              </a:rPr>
              <a: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14</a:t>
            </a:fld>
            <a:endParaRPr lang="en-US"/>
          </a:p>
        </p:txBody>
      </p:sp>
    </p:spTree>
    <p:extLst>
      <p:ext uri="{BB962C8B-B14F-4D97-AF65-F5344CB8AC3E}">
        <p14:creationId xmlns:p14="http://schemas.microsoft.com/office/powerpoint/2010/main" val="2555165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is perfect though. Let’s say I had the following inheritance structure.</a:t>
            </a:r>
          </a:p>
        </p:txBody>
      </p:sp>
      <p:sp>
        <p:nvSpPr>
          <p:cNvPr id="4" name="Slide Number Placeholder 3"/>
          <p:cNvSpPr>
            <a:spLocks noGrp="1"/>
          </p:cNvSpPr>
          <p:nvPr>
            <p:ph type="sldNum" sz="quarter" idx="5"/>
          </p:nvPr>
        </p:nvSpPr>
        <p:spPr/>
        <p:txBody>
          <a:bodyPr/>
          <a:lstStyle/>
          <a:p>
            <a:fld id="{DE7031FE-F148-41F2-AA91-6C6E1601A8AB}" type="slidenum">
              <a:rPr lang="en-US" smtClean="0"/>
              <a:t>15</a:t>
            </a:fld>
            <a:endParaRPr lang="en-US"/>
          </a:p>
        </p:txBody>
      </p:sp>
    </p:spTree>
    <p:extLst>
      <p:ext uri="{BB962C8B-B14F-4D97-AF65-F5344CB8AC3E}">
        <p14:creationId xmlns:p14="http://schemas.microsoft.com/office/powerpoint/2010/main" val="2002142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even though</a:t>
            </a:r>
            <a:r>
              <a:rPr lang="en-US" baseline="0" dirty="0"/>
              <a:t> both types inherit from </a:t>
            </a:r>
            <a:r>
              <a:rPr lang="en-US" baseline="0" dirty="0" err="1"/>
              <a:t>IBase</a:t>
            </a:r>
            <a:r>
              <a:rPr lang="en-US" baseline="0" dirty="0"/>
              <a:t>, the ternary operator doesn’t know that. So you have to cast the first type. That, or use an if statement.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16</a:t>
            </a:fld>
            <a:endParaRPr lang="en-US"/>
          </a:p>
        </p:txBody>
      </p:sp>
    </p:spTree>
    <p:extLst>
      <p:ext uri="{BB962C8B-B14F-4D97-AF65-F5344CB8AC3E}">
        <p14:creationId xmlns:p14="http://schemas.microsoft.com/office/powerpoint/2010/main" val="589000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dynamic, I still need the cast. And when you use dynamic, you get no </a:t>
            </a:r>
            <a:r>
              <a:rPr lang="en-US" dirty="0" err="1"/>
              <a:t>Intellsense</a:t>
            </a:r>
            <a:r>
              <a:rPr lang="en-US" dirty="0"/>
              <a:t>.</a:t>
            </a:r>
          </a:p>
        </p:txBody>
      </p:sp>
      <p:sp>
        <p:nvSpPr>
          <p:cNvPr id="4" name="Slide Number Placeholder 3"/>
          <p:cNvSpPr>
            <a:spLocks noGrp="1"/>
          </p:cNvSpPr>
          <p:nvPr>
            <p:ph type="sldNum" sz="quarter" idx="5"/>
          </p:nvPr>
        </p:nvSpPr>
        <p:spPr/>
        <p:txBody>
          <a:bodyPr/>
          <a:lstStyle/>
          <a:p>
            <a:fld id="{DE7031FE-F148-41F2-AA91-6C6E1601A8AB}" type="slidenum">
              <a:rPr lang="en-US" smtClean="0"/>
              <a:t>17</a:t>
            </a:fld>
            <a:endParaRPr lang="en-US"/>
          </a:p>
        </p:txBody>
      </p:sp>
    </p:spTree>
    <p:extLst>
      <p:ext uri="{BB962C8B-B14F-4D97-AF65-F5344CB8AC3E}">
        <p14:creationId xmlns:p14="http://schemas.microsoft.com/office/powerpoint/2010/main" val="1708475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This is a common one. If you make a struct, an instance of it always goes on the stack, class</a:t>
            </a:r>
            <a:r>
              <a:rPr lang="en-US" baseline="0" dirty="0"/>
              <a:t> instances go on the heap.</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18</a:t>
            </a:fld>
            <a:endParaRPr lang="en-US"/>
          </a:p>
        </p:txBody>
      </p:sp>
    </p:spTree>
    <p:extLst>
      <p:ext uri="{BB962C8B-B14F-4D97-AF65-F5344CB8AC3E}">
        <p14:creationId xmlns:p14="http://schemas.microsoft.com/office/powerpoint/2010/main" val="306054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could start getting into a whole word salad of technical terms, but the key part of this debate is the design-time semantics of reference and value types. Where they are stored is completely immaterial.</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19</a:t>
            </a:fld>
            <a:endParaRPr lang="en-US"/>
          </a:p>
        </p:txBody>
      </p:sp>
    </p:spTree>
    <p:extLst>
      <p:ext uri="{BB962C8B-B14F-4D97-AF65-F5344CB8AC3E}">
        <p14:creationId xmlns:p14="http://schemas.microsoft.com/office/powerpoint/2010/main" val="3951734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example. This is a reference type.</a:t>
            </a:r>
          </a:p>
        </p:txBody>
      </p:sp>
      <p:sp>
        <p:nvSpPr>
          <p:cNvPr id="4" name="Slide Number Placeholder 3"/>
          <p:cNvSpPr>
            <a:spLocks noGrp="1"/>
          </p:cNvSpPr>
          <p:nvPr>
            <p:ph type="sldNum" sz="quarter" idx="5"/>
          </p:nvPr>
        </p:nvSpPr>
        <p:spPr/>
        <p:txBody>
          <a:bodyPr/>
          <a:lstStyle/>
          <a:p>
            <a:fld id="{DE7031FE-F148-41F2-AA91-6C6E1601A8AB}" type="slidenum">
              <a:rPr lang="en-US" smtClean="0"/>
              <a:t>20</a:t>
            </a:fld>
            <a:endParaRPr lang="en-US"/>
          </a:p>
        </p:txBody>
      </p:sp>
    </p:spTree>
    <p:extLst>
      <p:ext uri="{BB962C8B-B14F-4D97-AF65-F5344CB8AC3E}">
        <p14:creationId xmlns:p14="http://schemas.microsoft.com/office/powerpoint/2010/main" val="3119570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a:t>
            </a:r>
            <a:r>
              <a:rPr lang="en-US" baseline="0" dirty="0"/>
              <a:t> value type. Both are the same except for the “struct” and “class” definitions. Usually value types are immutable, but I’m doing this on purpose to prove a point.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21</a:t>
            </a:fld>
            <a:endParaRPr lang="en-US"/>
          </a:p>
        </p:txBody>
      </p:sp>
    </p:spTree>
    <p:extLst>
      <p:ext uri="{BB962C8B-B14F-4D97-AF65-F5344CB8AC3E}">
        <p14:creationId xmlns:p14="http://schemas.microsoft.com/office/powerpoint/2010/main" val="3994567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will this do?</a:t>
            </a:r>
          </a:p>
        </p:txBody>
      </p:sp>
      <p:sp>
        <p:nvSpPr>
          <p:cNvPr id="4" name="Slide Number Placeholder 3"/>
          <p:cNvSpPr>
            <a:spLocks noGrp="1"/>
          </p:cNvSpPr>
          <p:nvPr>
            <p:ph type="sldNum" sz="quarter" idx="5"/>
          </p:nvPr>
        </p:nvSpPr>
        <p:spPr/>
        <p:txBody>
          <a:bodyPr/>
          <a:lstStyle/>
          <a:p>
            <a:fld id="{DE7031FE-F148-41F2-AA91-6C6E1601A8AB}" type="slidenum">
              <a:rPr lang="en-US" smtClean="0"/>
              <a:t>22</a:t>
            </a:fld>
            <a:endParaRPr lang="en-US"/>
          </a:p>
        </p:txBody>
      </p:sp>
    </p:spTree>
    <p:extLst>
      <p:ext uri="{BB962C8B-B14F-4D97-AF65-F5344CB8AC3E}">
        <p14:creationId xmlns:p14="http://schemas.microsoft.com/office/powerpoint/2010/main" val="192461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 type is copied. The</a:t>
            </a:r>
            <a:r>
              <a:rPr lang="en-US" baseline="0" dirty="0"/>
              <a:t> reference type is referenced. That’s it.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23</a:t>
            </a:fld>
            <a:endParaRPr lang="en-US"/>
          </a:p>
        </p:txBody>
      </p:sp>
    </p:spTree>
    <p:extLst>
      <p:ext uri="{BB962C8B-B14F-4D97-AF65-F5344CB8AC3E}">
        <p14:creationId xmlns:p14="http://schemas.microsoft.com/office/powerpoint/2010/main" val="2910554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that it should be exploratory. It’s time to dig around in the framework and see how things really work compared to some views and statements that I’ve heard and read over the years as a .NET developer. Granted, it can be dark and scary and somewhat intimidating to visit places that few have gone before, but the end result can be rewarding.</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6</a:t>
            </a:fld>
            <a:endParaRPr lang="en-US"/>
          </a:p>
        </p:txBody>
      </p:sp>
    </p:spTree>
    <p:extLst>
      <p:ext uri="{BB962C8B-B14F-4D97-AF65-F5344CB8AC3E}">
        <p14:creationId xmlns:p14="http://schemas.microsoft.com/office/powerpoint/2010/main" val="2082042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more precise definition. In some cases even a struct (or value type) isn’t on the stack, though it’s pretty rare.</a:t>
            </a:r>
          </a:p>
        </p:txBody>
      </p:sp>
      <p:sp>
        <p:nvSpPr>
          <p:cNvPr id="4" name="Slide Number Placeholder 3"/>
          <p:cNvSpPr>
            <a:spLocks noGrp="1"/>
          </p:cNvSpPr>
          <p:nvPr>
            <p:ph type="sldNum" sz="quarter" idx="5"/>
          </p:nvPr>
        </p:nvSpPr>
        <p:spPr/>
        <p:txBody>
          <a:bodyPr/>
          <a:lstStyle/>
          <a:p>
            <a:fld id="{DE7031FE-F148-41F2-AA91-6C6E1601A8AB}" type="slidenum">
              <a:rPr lang="en-US" smtClean="0"/>
              <a:t>24</a:t>
            </a:fld>
            <a:endParaRPr lang="en-US"/>
          </a:p>
        </p:txBody>
      </p:sp>
    </p:spTree>
    <p:extLst>
      <p:ext uri="{BB962C8B-B14F-4D97-AF65-F5344CB8AC3E}">
        <p14:creationId xmlns:p14="http://schemas.microsoft.com/office/powerpoint/2010/main" val="2691419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aside, C#7 added support</a:t>
            </a:r>
            <a:r>
              <a:rPr lang="en-US" baseline="0" dirty="0"/>
              <a:t> for ref returns and ref locals </a:t>
            </a:r>
            <a:r>
              <a:rPr lang="en-US" baseline="0" dirty="0">
                <a:sym typeface="Wingdings" panose="00000500000000000000" pitchFamily="2" charset="2"/>
              </a:rPr>
              <a:t></a:t>
            </a:r>
            <a:endParaRPr lang="en-US" baseline="0" dirty="0"/>
          </a:p>
        </p:txBody>
      </p:sp>
      <p:sp>
        <p:nvSpPr>
          <p:cNvPr id="4" name="Slide Number Placeholder 3"/>
          <p:cNvSpPr>
            <a:spLocks noGrp="1"/>
          </p:cNvSpPr>
          <p:nvPr>
            <p:ph type="sldNum" sz="quarter" idx="5"/>
          </p:nvPr>
        </p:nvSpPr>
        <p:spPr/>
        <p:txBody>
          <a:bodyPr/>
          <a:lstStyle/>
          <a:p>
            <a:fld id="{DE7031FE-F148-41F2-AA91-6C6E1601A8AB}" type="slidenum">
              <a:rPr lang="en-US" smtClean="0"/>
              <a:t>25</a:t>
            </a:fld>
            <a:endParaRPr lang="en-US"/>
          </a:p>
        </p:txBody>
      </p:sp>
    </p:spTree>
    <p:extLst>
      <p:ext uri="{BB962C8B-B14F-4D97-AF65-F5344CB8AC3E}">
        <p14:creationId xmlns:p14="http://schemas.microsoft.com/office/powerpoint/2010/main" val="2088590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just relax </a:t>
            </a:r>
            <a:r>
              <a:rPr lang="en-US" dirty="0">
                <a:sym typeface="Wingdings" panose="00000500000000000000" pitchFamily="2" charset="2"/>
              </a:rPr>
              <a:t>. The definition doesn’t really</a:t>
            </a:r>
            <a:r>
              <a:rPr lang="en-US" baseline="0" dirty="0">
                <a:sym typeface="Wingdings" panose="00000500000000000000" pitchFamily="2" charset="2"/>
              </a:rPr>
              <a:t> matter. While structs may be faster in some cases because of their default storage mechanism, only with performance metrics in hand should you consider changing your designs from a class to a struct.</a:t>
            </a:r>
            <a:endParaRPr lang="en-US" baseline="0" dirty="0"/>
          </a:p>
        </p:txBody>
      </p:sp>
      <p:sp>
        <p:nvSpPr>
          <p:cNvPr id="4" name="Slide Number Placeholder 3"/>
          <p:cNvSpPr>
            <a:spLocks noGrp="1"/>
          </p:cNvSpPr>
          <p:nvPr>
            <p:ph type="sldNum" sz="quarter" idx="5"/>
          </p:nvPr>
        </p:nvSpPr>
        <p:spPr/>
        <p:txBody>
          <a:bodyPr/>
          <a:lstStyle/>
          <a:p>
            <a:fld id="{DE7031FE-F148-41F2-AA91-6C6E1601A8AB}" type="slidenum">
              <a:rPr lang="en-US" smtClean="0"/>
              <a:t>26</a:t>
            </a:fld>
            <a:endParaRPr lang="en-US"/>
          </a:p>
        </p:txBody>
      </p:sp>
    </p:spTree>
    <p:extLst>
      <p:ext uri="{BB962C8B-B14F-4D97-AF65-F5344CB8AC3E}">
        <p14:creationId xmlns:p14="http://schemas.microsoft.com/office/powerpoint/2010/main" val="300223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was work to look at stack-allocated reference types in .NET Core 3.0. It’s not clear if this made it in.</a:t>
            </a:r>
          </a:p>
        </p:txBody>
      </p:sp>
      <p:sp>
        <p:nvSpPr>
          <p:cNvPr id="4" name="Slide Number Placeholder 3"/>
          <p:cNvSpPr>
            <a:spLocks noGrp="1"/>
          </p:cNvSpPr>
          <p:nvPr>
            <p:ph type="sldNum" sz="quarter" idx="5"/>
          </p:nvPr>
        </p:nvSpPr>
        <p:spPr/>
        <p:txBody>
          <a:bodyPr/>
          <a:lstStyle/>
          <a:p>
            <a:fld id="{DE7031FE-F148-41F2-AA91-6C6E1601A8AB}" type="slidenum">
              <a:rPr lang="en-US" smtClean="0"/>
              <a:t>27</a:t>
            </a:fld>
            <a:endParaRPr lang="en-US"/>
          </a:p>
        </p:txBody>
      </p:sp>
    </p:spTree>
    <p:extLst>
      <p:ext uri="{BB962C8B-B14F-4D97-AF65-F5344CB8AC3E}">
        <p14:creationId xmlns:p14="http://schemas.microsoft.com/office/powerpoint/2010/main" val="1383653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Here’s the interesting parts magnified.</a:t>
            </a:r>
          </a:p>
        </p:txBody>
      </p:sp>
      <p:sp>
        <p:nvSpPr>
          <p:cNvPr id="4" name="Slide Number Placeholder 3"/>
          <p:cNvSpPr>
            <a:spLocks noGrp="1"/>
          </p:cNvSpPr>
          <p:nvPr>
            <p:ph type="sldNum" sz="quarter" idx="5"/>
          </p:nvPr>
        </p:nvSpPr>
        <p:spPr/>
        <p:txBody>
          <a:bodyPr/>
          <a:lstStyle/>
          <a:p>
            <a:fld id="{DE7031FE-F148-41F2-AA91-6C6E1601A8AB}" type="slidenum">
              <a:rPr lang="en-US" smtClean="0"/>
              <a:t>28</a:t>
            </a:fld>
            <a:endParaRPr lang="en-US"/>
          </a:p>
        </p:txBody>
      </p:sp>
    </p:spTree>
    <p:extLst>
      <p:ext uri="{BB962C8B-B14F-4D97-AF65-F5344CB8AC3E}">
        <p14:creationId xmlns:p14="http://schemas.microsoft.com/office/powerpoint/2010/main" val="3015449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a:t>
            </a:r>
            <a:r>
              <a:rPr lang="en-US" dirty="0" err="1"/>
              <a:t>Gotos</a:t>
            </a:r>
            <a:r>
              <a:rPr lang="en-US" dirty="0"/>
              <a:t> are not allowed in C#. This is a modern language, right? And …. Dijkstra!!</a:t>
            </a:r>
          </a:p>
        </p:txBody>
      </p:sp>
      <p:sp>
        <p:nvSpPr>
          <p:cNvPr id="4" name="Slide Number Placeholder 3"/>
          <p:cNvSpPr>
            <a:spLocks noGrp="1"/>
          </p:cNvSpPr>
          <p:nvPr>
            <p:ph type="sldNum" sz="quarter" idx="5"/>
          </p:nvPr>
        </p:nvSpPr>
        <p:spPr/>
        <p:txBody>
          <a:bodyPr/>
          <a:lstStyle/>
          <a:p>
            <a:fld id="{DE7031FE-F148-41F2-AA91-6C6E1601A8AB}" type="slidenum">
              <a:rPr lang="en-US" smtClean="0"/>
              <a:t>29</a:t>
            </a:fld>
            <a:endParaRPr lang="en-US"/>
          </a:p>
        </p:txBody>
      </p:sp>
    </p:spTree>
    <p:extLst>
      <p:ext uri="{BB962C8B-B14F-4D97-AF65-F5344CB8AC3E}">
        <p14:creationId xmlns:p14="http://schemas.microsoft.com/office/powerpoint/2010/main" val="2596517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sad fact is that </a:t>
            </a:r>
            <a:r>
              <a:rPr lang="en-US" dirty="0" err="1"/>
              <a:t>gotos</a:t>
            </a:r>
            <a:r>
              <a:rPr lang="en-US" dirty="0"/>
              <a:t> are valid in C#.</a:t>
            </a:r>
          </a:p>
        </p:txBody>
      </p:sp>
      <p:sp>
        <p:nvSpPr>
          <p:cNvPr id="4" name="Slide Number Placeholder 3"/>
          <p:cNvSpPr>
            <a:spLocks noGrp="1"/>
          </p:cNvSpPr>
          <p:nvPr>
            <p:ph type="sldNum" sz="quarter" idx="5"/>
          </p:nvPr>
        </p:nvSpPr>
        <p:spPr/>
        <p:txBody>
          <a:bodyPr/>
          <a:lstStyle/>
          <a:p>
            <a:fld id="{DE7031FE-F148-41F2-AA91-6C6E1601A8AB}" type="slidenum">
              <a:rPr lang="en-US" smtClean="0"/>
              <a:t>30</a:t>
            </a:fld>
            <a:endParaRPr lang="en-US"/>
          </a:p>
        </p:txBody>
      </p:sp>
    </p:spTree>
    <p:extLst>
      <p:ext uri="{BB962C8B-B14F-4D97-AF65-F5344CB8AC3E}">
        <p14:creationId xmlns:p14="http://schemas.microsoft.com/office/powerpoint/2010/main" val="2790677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 much simpler, right?</a:t>
            </a:r>
          </a:p>
        </p:txBody>
      </p:sp>
      <p:sp>
        <p:nvSpPr>
          <p:cNvPr id="4" name="Slide Number Placeholder 3"/>
          <p:cNvSpPr>
            <a:spLocks noGrp="1"/>
          </p:cNvSpPr>
          <p:nvPr>
            <p:ph type="sldNum" sz="quarter" idx="5"/>
          </p:nvPr>
        </p:nvSpPr>
        <p:spPr/>
        <p:txBody>
          <a:bodyPr/>
          <a:lstStyle/>
          <a:p>
            <a:fld id="{DE7031FE-F148-41F2-AA91-6C6E1601A8AB}" type="slidenum">
              <a:rPr lang="en-US" smtClean="0"/>
              <a:t>31</a:t>
            </a:fld>
            <a:endParaRPr lang="en-US"/>
          </a:p>
        </p:txBody>
      </p:sp>
    </p:spTree>
    <p:extLst>
      <p:ext uri="{BB962C8B-B14F-4D97-AF65-F5344CB8AC3E}">
        <p14:creationId xmlns:p14="http://schemas.microsoft.com/office/powerpoint/2010/main" val="26537808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at the IL level, you can do branches (conditional</a:t>
            </a:r>
            <a:r>
              <a:rPr lang="en-US" baseline="0" dirty="0"/>
              <a:t> or unconditional). This is fairly typical with assembly instructions or intermediate formats like IL. But it’s not something that I’ve ever had a need to use in C#.</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32</a:t>
            </a:fld>
            <a:endParaRPr lang="en-US"/>
          </a:p>
        </p:txBody>
      </p:sp>
    </p:spTree>
    <p:extLst>
      <p:ext uri="{BB962C8B-B14F-4D97-AF65-F5344CB8AC3E}">
        <p14:creationId xmlns:p14="http://schemas.microsoft.com/office/powerpoint/2010/main" val="4105400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I did see it used and abused once 8 years ago.</a:t>
            </a:r>
          </a:p>
        </p:txBody>
      </p:sp>
      <p:sp>
        <p:nvSpPr>
          <p:cNvPr id="4" name="Slide Number Placeholder 3"/>
          <p:cNvSpPr>
            <a:spLocks noGrp="1"/>
          </p:cNvSpPr>
          <p:nvPr>
            <p:ph type="sldNum" sz="quarter" idx="5"/>
          </p:nvPr>
        </p:nvSpPr>
        <p:spPr/>
        <p:txBody>
          <a:bodyPr/>
          <a:lstStyle/>
          <a:p>
            <a:fld id="{DE7031FE-F148-41F2-AA91-6C6E1601A8AB}" type="slidenum">
              <a:rPr lang="en-US" smtClean="0"/>
              <a:t>33</a:t>
            </a:fld>
            <a:endParaRPr lang="en-US"/>
          </a:p>
        </p:txBody>
      </p:sp>
    </p:spTree>
    <p:extLst>
      <p:ext uri="{BB962C8B-B14F-4D97-AF65-F5344CB8AC3E}">
        <p14:creationId xmlns:p14="http://schemas.microsoft.com/office/powerpoint/2010/main" val="3485131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reasons why myths and untrue statements exist. One is change. Things change in languages, engines,</a:t>
            </a:r>
            <a:r>
              <a:rPr lang="en-US" baseline="0" dirty="0"/>
              <a:t> packages, etc. and if you’re not aware of these deltas, you may think that something works in a certain way when it doesn’t.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7</a:t>
            </a:fld>
            <a:endParaRPr lang="en-US"/>
          </a:p>
        </p:txBody>
      </p:sp>
    </p:spTree>
    <p:extLst>
      <p:ext uri="{BB962C8B-B14F-4D97-AF65-F5344CB8AC3E}">
        <p14:creationId xmlns:p14="http://schemas.microsoft.com/office/powerpoint/2010/main" val="715865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a:t>
            </a:r>
            <a:r>
              <a:rPr lang="en-US" baseline="0" dirty="0"/>
              <a:t> you CAN do something, doesn’t mean you should </a:t>
            </a:r>
            <a:r>
              <a:rPr lang="en-US" baseline="0" dirty="0">
                <a:sym typeface="Wingdings" panose="00000500000000000000" pitchFamily="2" charset="2"/>
              </a:rPr>
              <a: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34</a:t>
            </a:fld>
            <a:endParaRPr lang="en-US"/>
          </a:p>
        </p:txBody>
      </p:sp>
    </p:spTree>
    <p:extLst>
      <p:ext uri="{BB962C8B-B14F-4D97-AF65-F5344CB8AC3E}">
        <p14:creationId xmlns:p14="http://schemas.microsoft.com/office/powerpoint/2010/main" val="2357095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While threads, concurrent</a:t>
            </a:r>
            <a:r>
              <a:rPr lang="en-US" baseline="0" dirty="0"/>
              <a:t> programming, </a:t>
            </a:r>
            <a:r>
              <a:rPr lang="en-US" baseline="0" dirty="0" err="1"/>
              <a:t>etc</a:t>
            </a:r>
            <a:r>
              <a:rPr lang="en-US" baseline="0" dirty="0"/>
              <a:t> are old topics,</a:t>
            </a:r>
            <a:r>
              <a:rPr lang="en-US" dirty="0"/>
              <a:t> async/await in C# is relatively new,</a:t>
            </a:r>
            <a:r>
              <a:rPr lang="en-US" baseline="0" dirty="0"/>
              <a:t> and there are some misconceptions about them.</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35</a:t>
            </a:fld>
            <a:endParaRPr lang="en-US"/>
          </a:p>
        </p:txBody>
      </p:sp>
    </p:spTree>
    <p:extLst>
      <p:ext uri="{BB962C8B-B14F-4D97-AF65-F5344CB8AC3E}">
        <p14:creationId xmlns:p14="http://schemas.microsoft.com/office/powerpoint/2010/main" val="40928180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 code is all about continuations. If you looked at the generated</a:t>
            </a:r>
            <a:r>
              <a:rPr lang="en-US" baseline="0" dirty="0"/>
              <a:t> code it ends up looking like a huge state machine (with </a:t>
            </a:r>
            <a:r>
              <a:rPr lang="en-US" baseline="0" dirty="0" err="1"/>
              <a:t>gotos</a:t>
            </a:r>
            <a:r>
              <a:rPr lang="en-US" baseline="0" dirty="0"/>
              <a:t> </a:t>
            </a:r>
            <a:r>
              <a:rPr lang="en-US" baseline="0" dirty="0">
                <a:sym typeface="Wingdings" panose="00000500000000000000" pitchFamily="2" charset="2"/>
              </a:rPr>
              <a:t>). The interesting part is the “cloud”. Not necessarily the buzzword “cloud”, but the ethereal “cloud” where code goes when an await happens. This is known as an I/O completion port. The details get pretty involved with these, but essentially a piece of I/O work that will “wait” for the OS to tell the application that’s it’s completed. The state machine will then pick up where the async work left off.</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36</a:t>
            </a:fld>
            <a:endParaRPr lang="en-US"/>
          </a:p>
        </p:txBody>
      </p:sp>
    </p:spTree>
    <p:extLst>
      <p:ext uri="{BB962C8B-B14F-4D97-AF65-F5344CB8AC3E}">
        <p14:creationId xmlns:p14="http://schemas.microsoft.com/office/powerpoint/2010/main" val="1776111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little easier to see with the </a:t>
            </a:r>
            <a:r>
              <a:rPr lang="en-US" dirty="0" err="1"/>
              <a:t>FileWriter.WriteAsync</a:t>
            </a:r>
            <a:r>
              <a:rPr lang="en-US" dirty="0"/>
              <a:t>()</a:t>
            </a:r>
            <a:r>
              <a:rPr lang="en-US" baseline="0" dirty="0"/>
              <a:t> code. You can see the usage of an Overlapped structure, which is used in native async File I/O call.</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37</a:t>
            </a:fld>
            <a:endParaRPr lang="en-US"/>
          </a:p>
        </p:txBody>
      </p:sp>
    </p:spTree>
    <p:extLst>
      <p:ext uri="{BB962C8B-B14F-4D97-AF65-F5344CB8AC3E}">
        <p14:creationId xmlns:p14="http://schemas.microsoft.com/office/powerpoint/2010/main" val="3444420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there</a:t>
            </a:r>
            <a:r>
              <a:rPr lang="en-US" baseline="0" dirty="0"/>
              <a:t> is no new or pooled thread that is used to process the async I/O request. There is no thread. The continuation may happen on the same thread, or a different one. That’s the job of the </a:t>
            </a:r>
            <a:r>
              <a:rPr lang="en-US" baseline="0" dirty="0" err="1"/>
              <a:t>SynchronizationContext</a:t>
            </a:r>
            <a:r>
              <a:rPr lang="en-US" baseline="0" dirty="0"/>
              <a:t>. But since no thread is involved in async I/O, the application can service other requests, which can make applications scalable because threads blocking on I/O has been eliminated.</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38</a:t>
            </a:fld>
            <a:endParaRPr lang="en-US"/>
          </a:p>
        </p:txBody>
      </p:sp>
    </p:spTree>
    <p:extLst>
      <p:ext uri="{BB962C8B-B14F-4D97-AF65-F5344CB8AC3E}">
        <p14:creationId xmlns:p14="http://schemas.microsoft.com/office/powerpoint/2010/main" val="3694944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interesting to note that just because a method return</a:t>
            </a:r>
            <a:r>
              <a:rPr lang="en-US" baseline="0" dirty="0"/>
              <a:t>s a Task that it is asynchronous. The </a:t>
            </a:r>
            <a:r>
              <a:rPr lang="en-US" baseline="0" dirty="0" err="1"/>
              <a:t>TextWriter’s</a:t>
            </a:r>
            <a:r>
              <a:rPr lang="en-US" baseline="0" dirty="0"/>
              <a:t> </a:t>
            </a:r>
            <a:r>
              <a:rPr lang="en-US" baseline="0" dirty="0" err="1"/>
              <a:t>WriteLineAsync</a:t>
            </a:r>
            <a:r>
              <a:rPr lang="en-US" baseline="0" dirty="0"/>
              <a:t>(), which is what the Out property is on the Console class, is completely synchronous. You can still await it, but it will immediately return (note that the state machine created is smart enough to check if a Task is done before it enters the state machine logic as an optimization).</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39</a:t>
            </a:fld>
            <a:endParaRPr lang="en-US"/>
          </a:p>
        </p:txBody>
      </p:sp>
    </p:spTree>
    <p:extLst>
      <p:ext uri="{BB962C8B-B14F-4D97-AF65-F5344CB8AC3E}">
        <p14:creationId xmlns:p14="http://schemas.microsoft.com/office/powerpoint/2010/main" val="27655791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also possible that an async</a:t>
            </a:r>
            <a:r>
              <a:rPr lang="en-US" baseline="0" dirty="0"/>
              <a:t> method will do work on another thread, either by using </a:t>
            </a:r>
            <a:r>
              <a:rPr lang="en-US" baseline="0" dirty="0" err="1"/>
              <a:t>Task.Run</a:t>
            </a:r>
            <a:r>
              <a:rPr lang="en-US" baseline="0" dirty="0"/>
              <a:t>() or </a:t>
            </a:r>
            <a:r>
              <a:rPr lang="en-US" baseline="0" dirty="0" err="1"/>
              <a:t>Task.Factory.StartNew</a:t>
            </a:r>
            <a:r>
              <a:rPr lang="en-US" baseline="0" dirty="0"/>
              <a: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40</a:t>
            </a:fld>
            <a:endParaRPr lang="en-US"/>
          </a:p>
        </p:txBody>
      </p:sp>
    </p:spTree>
    <p:extLst>
      <p:ext uri="{BB962C8B-B14F-4D97-AF65-F5344CB8AC3E}">
        <p14:creationId xmlns:p14="http://schemas.microsoft.com/office/powerpoint/2010/main" val="3359361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Self-explanatory</a:t>
            </a:r>
          </a:p>
        </p:txBody>
      </p:sp>
      <p:sp>
        <p:nvSpPr>
          <p:cNvPr id="4" name="Slide Number Placeholder 3"/>
          <p:cNvSpPr>
            <a:spLocks noGrp="1"/>
          </p:cNvSpPr>
          <p:nvPr>
            <p:ph type="sldNum" sz="quarter" idx="5"/>
          </p:nvPr>
        </p:nvSpPr>
        <p:spPr/>
        <p:txBody>
          <a:bodyPr/>
          <a:lstStyle/>
          <a:p>
            <a:fld id="{DE7031FE-F148-41F2-AA91-6C6E1601A8AB}" type="slidenum">
              <a:rPr lang="en-US" smtClean="0"/>
              <a:t>41</a:t>
            </a:fld>
            <a:endParaRPr lang="en-US"/>
          </a:p>
        </p:txBody>
      </p:sp>
    </p:spTree>
    <p:extLst>
      <p:ext uri="{BB962C8B-B14F-4D97-AF65-F5344CB8AC3E}">
        <p14:creationId xmlns:p14="http://schemas.microsoft.com/office/powerpoint/2010/main" val="3766428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question. Which technique is the “best”? There’s a lot of opinions out there on the internet, so let’s create our own!</a:t>
            </a:r>
          </a:p>
        </p:txBody>
      </p:sp>
      <p:sp>
        <p:nvSpPr>
          <p:cNvPr id="4" name="Slide Number Placeholder 3"/>
          <p:cNvSpPr>
            <a:spLocks noGrp="1"/>
          </p:cNvSpPr>
          <p:nvPr>
            <p:ph type="sldNum" sz="quarter" idx="5"/>
          </p:nvPr>
        </p:nvSpPr>
        <p:spPr/>
        <p:txBody>
          <a:bodyPr/>
          <a:lstStyle/>
          <a:p>
            <a:fld id="{DE7031FE-F148-41F2-AA91-6C6E1601A8AB}" type="slidenum">
              <a:rPr lang="en-US" smtClean="0"/>
              <a:t>42</a:t>
            </a:fld>
            <a:endParaRPr lang="en-US"/>
          </a:p>
        </p:txBody>
      </p:sp>
    </p:spTree>
    <p:extLst>
      <p:ext uri="{BB962C8B-B14F-4D97-AF65-F5344CB8AC3E}">
        <p14:creationId xmlns:p14="http://schemas.microsoft.com/office/powerpoint/2010/main" val="14935442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test the different techniques.</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43</a:t>
            </a:fld>
            <a:endParaRPr lang="en-US"/>
          </a:p>
        </p:txBody>
      </p:sp>
    </p:spTree>
    <p:extLst>
      <p:ext uri="{BB962C8B-B14F-4D97-AF65-F5344CB8AC3E}">
        <p14:creationId xmlns:p14="http://schemas.microsoft.com/office/powerpoint/2010/main" val="329034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are</a:t>
            </a:r>
            <a:r>
              <a:rPr lang="en-US" baseline="0" dirty="0"/>
              <a:t> edge cases. Granted, we’re going to do some exploring, but there are a couple of “myths” that, arguably, you’ll probably never run into with the vast majority of programs you write. But knowledge is power, right?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8</a:t>
            </a:fld>
            <a:endParaRPr lang="en-US"/>
          </a:p>
        </p:txBody>
      </p:sp>
    </p:spTree>
    <p:extLst>
      <p:ext uri="{BB962C8B-B14F-4D97-AF65-F5344CB8AC3E}">
        <p14:creationId xmlns:p14="http://schemas.microsoft.com/office/powerpoint/2010/main" val="24625051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interesting to see the results in a tool like </a:t>
            </a:r>
            <a:r>
              <a:rPr lang="en-US" dirty="0" err="1"/>
              <a:t>ILSpy</a:t>
            </a:r>
            <a:r>
              <a:rPr lang="en-US" dirty="0"/>
              <a:t>.</a:t>
            </a:r>
          </a:p>
        </p:txBody>
      </p:sp>
      <p:sp>
        <p:nvSpPr>
          <p:cNvPr id="4" name="Slide Number Placeholder 3"/>
          <p:cNvSpPr>
            <a:spLocks noGrp="1"/>
          </p:cNvSpPr>
          <p:nvPr>
            <p:ph type="sldNum" sz="quarter" idx="5"/>
          </p:nvPr>
        </p:nvSpPr>
        <p:spPr/>
        <p:txBody>
          <a:bodyPr/>
          <a:lstStyle/>
          <a:p>
            <a:fld id="{DE7031FE-F148-41F2-AA91-6C6E1601A8AB}" type="slidenum">
              <a:rPr lang="en-US" smtClean="0"/>
              <a:t>44</a:t>
            </a:fld>
            <a:endParaRPr lang="en-US"/>
          </a:p>
        </p:txBody>
      </p:sp>
    </p:spTree>
    <p:extLst>
      <p:ext uri="{BB962C8B-B14F-4D97-AF65-F5344CB8AC3E}">
        <p14:creationId xmlns:p14="http://schemas.microsoft.com/office/powerpoint/2010/main" val="15509225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Recursions</a:t>
            </a:r>
            <a:r>
              <a:rPr lang="en-US" baseline="0" dirty="0"/>
              <a:t> left unchecked will always blow the stack.</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45</a:t>
            </a:fld>
            <a:endParaRPr lang="en-US"/>
          </a:p>
        </p:txBody>
      </p:sp>
    </p:spTree>
    <p:extLst>
      <p:ext uri="{BB962C8B-B14F-4D97-AF65-F5344CB8AC3E}">
        <p14:creationId xmlns:p14="http://schemas.microsoft.com/office/powerpoint/2010/main" val="3687883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start</a:t>
            </a:r>
            <a:r>
              <a:rPr lang="en-US" baseline="0" dirty="0"/>
              <a:t> with a very simple algorithm, the </a:t>
            </a:r>
            <a:r>
              <a:rPr lang="en-US" baseline="0" dirty="0" err="1"/>
              <a:t>Collatz</a:t>
            </a:r>
            <a:r>
              <a:rPr lang="en-US" baseline="0" dirty="0"/>
              <a:t> Conjecture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46</a:t>
            </a:fld>
            <a:endParaRPr lang="en-US"/>
          </a:p>
        </p:txBody>
      </p:sp>
    </p:spTree>
    <p:extLst>
      <p:ext uri="{BB962C8B-B14F-4D97-AF65-F5344CB8AC3E}">
        <p14:creationId xmlns:p14="http://schemas.microsoft.com/office/powerpoint/2010/main" val="29489772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implement it is pretty easy,</a:t>
            </a:r>
            <a:r>
              <a:rPr lang="en-US" baseline="0" dirty="0"/>
              <a:t> but as you saw in a previous slide, calling this in a recursive function can cause the call stack to blow up</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47</a:t>
            </a:fld>
            <a:endParaRPr lang="en-US"/>
          </a:p>
        </p:txBody>
      </p:sp>
    </p:spTree>
    <p:extLst>
      <p:ext uri="{BB962C8B-B14F-4D97-AF65-F5344CB8AC3E}">
        <p14:creationId xmlns:p14="http://schemas.microsoft.com/office/powerpoint/2010/main" val="14853466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usually</a:t>
            </a:r>
            <a:r>
              <a:rPr lang="en-US" baseline="0" dirty="0"/>
              <a:t> change a recursive function into a while loop to remove the chance of getting a </a:t>
            </a:r>
            <a:r>
              <a:rPr lang="en-US" baseline="0" dirty="0" err="1"/>
              <a:t>StackOverflowException</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48</a:t>
            </a:fld>
            <a:endParaRPr lang="en-US"/>
          </a:p>
        </p:txBody>
      </p:sp>
    </p:spTree>
    <p:extLst>
      <p:ext uri="{BB962C8B-B14F-4D97-AF65-F5344CB8AC3E}">
        <p14:creationId xmlns:p14="http://schemas.microsoft.com/office/powerpoint/2010/main" val="6245401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there’s another way, which unfortunately requires you to dive into IL. You put a .tail</a:t>
            </a:r>
            <a:r>
              <a:rPr lang="en-US" baseline="0" dirty="0"/>
              <a:t> opcode just before the method invocation. This only works if the method invocation is immediately followed by a ret op code. This essentially wipes out the stack, so recursive functions (if they’re set up this way) won’t cause a </a:t>
            </a:r>
            <a:r>
              <a:rPr lang="en-US" baseline="0" dirty="0" err="1"/>
              <a:t>StackOverflowException</a:t>
            </a:r>
            <a:r>
              <a:rPr lang="en-US" baseline="0" dirty="0"/>
              <a: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49</a:t>
            </a:fld>
            <a:endParaRPr lang="en-US"/>
          </a:p>
        </p:txBody>
      </p:sp>
    </p:spTree>
    <p:extLst>
      <p:ext uri="{BB962C8B-B14F-4D97-AF65-F5344CB8AC3E}">
        <p14:creationId xmlns:p14="http://schemas.microsoft.com/office/powerpoint/2010/main" val="27136010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performance of</a:t>
            </a:r>
            <a:r>
              <a:rPr lang="en-US" baseline="0" dirty="0"/>
              <a:t> using tail calls.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50</a:t>
            </a:fld>
            <a:endParaRPr lang="en-US"/>
          </a:p>
        </p:txBody>
      </p:sp>
    </p:spTree>
    <p:extLst>
      <p:ext uri="{BB962C8B-B14F-4D97-AF65-F5344CB8AC3E}">
        <p14:creationId xmlns:p14="http://schemas.microsoft.com/office/powerpoint/2010/main" val="2567874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walk through the process of taking C#</a:t>
            </a:r>
            <a:r>
              <a:rPr lang="en-US" baseline="0" dirty="0"/>
              <a:t> code and modifying it with IL.</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51</a:t>
            </a:fld>
            <a:endParaRPr lang="en-US"/>
          </a:p>
        </p:txBody>
      </p:sp>
    </p:spTree>
    <p:extLst>
      <p:ext uri="{BB962C8B-B14F-4D97-AF65-F5344CB8AC3E}">
        <p14:creationId xmlns:p14="http://schemas.microsoft.com/office/powerpoint/2010/main" val="10272935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rules around what languages like C# and F# and the CLR will do with recursion and tail calls is…complicated. The notes</a:t>
            </a:r>
            <a:r>
              <a:rPr lang="en-US" baseline="0" dirty="0"/>
              <a:t> section on the last slide provides links to articles with deep details on this issue.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52</a:t>
            </a:fld>
            <a:endParaRPr lang="en-US"/>
          </a:p>
        </p:txBody>
      </p:sp>
    </p:spTree>
    <p:extLst>
      <p:ext uri="{BB962C8B-B14F-4D97-AF65-F5344CB8AC3E}">
        <p14:creationId xmlns:p14="http://schemas.microsoft.com/office/powerpoint/2010/main" val="31521857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call stacks….if</a:t>
            </a:r>
            <a:r>
              <a:rPr lang="en-US" baseline="0" dirty="0"/>
              <a:t> you don’t know how call stacks work, they can surprise you in the end, and everything falls apart.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53</a:t>
            </a:fld>
            <a:endParaRPr lang="en-US"/>
          </a:p>
        </p:txBody>
      </p:sp>
    </p:spTree>
    <p:extLst>
      <p:ext uri="{BB962C8B-B14F-4D97-AF65-F5344CB8AC3E}">
        <p14:creationId xmlns:p14="http://schemas.microsoft.com/office/powerpoint/2010/main" val="774898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some are</a:t>
            </a:r>
            <a:r>
              <a:rPr lang="en-US" baseline="0" dirty="0"/>
              <a:t> just big piles of crap </a:t>
            </a:r>
            <a:r>
              <a:rPr lang="en-US" baseline="0" dirty="0">
                <a:sym typeface="Wingdings" panose="00000500000000000000" pitchFamily="2" charset="2"/>
              </a:rPr>
              <a:t>. For whatever reason, people will spread false information, and unfortunately they can permeate into people’s internal knowledge base. We won’t cover a lot of these, but we will address a couple of them</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9</a:t>
            </a:fld>
            <a:endParaRPr lang="en-US"/>
          </a:p>
        </p:txBody>
      </p:sp>
    </p:spTree>
    <p:extLst>
      <p:ext uri="{BB962C8B-B14F-4D97-AF65-F5344CB8AC3E}">
        <p14:creationId xmlns:p14="http://schemas.microsoft.com/office/powerpoint/2010/main" val="4038465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for call stacks. If we run into an</a:t>
            </a:r>
            <a:r>
              <a:rPr lang="en-US" baseline="0" dirty="0"/>
              <a:t> unhandled exception, getting the call stack is a base line requirement to have any chance of figuring out what went wrong.</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54</a:t>
            </a:fld>
            <a:endParaRPr lang="en-US"/>
          </a:p>
        </p:txBody>
      </p:sp>
    </p:spTree>
    <p:extLst>
      <p:ext uri="{BB962C8B-B14F-4D97-AF65-F5344CB8AC3E}">
        <p14:creationId xmlns:p14="http://schemas.microsoft.com/office/powerpoint/2010/main" val="18920417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a:t>
            </a:r>
            <a:r>
              <a:rPr lang="en-US" baseline="0" dirty="0"/>
              <a:t> usually think linearly when it comes to call stacks. If I put a breakpoint in Method4(), I’d expect to see what I do see in VS.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55</a:t>
            </a:fld>
            <a:endParaRPr lang="en-US"/>
          </a:p>
        </p:txBody>
      </p:sp>
    </p:spTree>
    <p:extLst>
      <p:ext uri="{BB962C8B-B14F-4D97-AF65-F5344CB8AC3E}">
        <p14:creationId xmlns:p14="http://schemas.microsoft.com/office/powerpoint/2010/main" val="1277676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t>
            </a:r>
            <a:r>
              <a:rPr lang="en-US" dirty="0" err="1"/>
              <a:t>inlining</a:t>
            </a:r>
            <a:r>
              <a:rPr lang="en-US" dirty="0"/>
              <a:t> can get in the way. In this code, it’s going to try and force .NET to inline the method (FYI this isn’t a 100% guarantee.</a:t>
            </a:r>
            <a:r>
              <a:rPr lang="en-US" baseline="0" dirty="0"/>
              <a:t> Running code with a Debug build doesn’t seem to force it, but a Release build with optimizations seems to work).</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56</a:t>
            </a:fld>
            <a:endParaRPr lang="en-US"/>
          </a:p>
        </p:txBody>
      </p:sp>
    </p:spTree>
    <p:extLst>
      <p:ext uri="{BB962C8B-B14F-4D97-AF65-F5344CB8AC3E}">
        <p14:creationId xmlns:p14="http://schemas.microsoft.com/office/powerpoint/2010/main" val="18622598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because there</a:t>
            </a:r>
            <a:r>
              <a:rPr lang="en-US" baseline="0" dirty="0"/>
              <a:t> isn’t anything calling </a:t>
            </a:r>
            <a:r>
              <a:rPr lang="en-US" baseline="0" dirty="0" err="1"/>
              <a:t>GetCallingFrame</a:t>
            </a:r>
            <a:r>
              <a:rPr lang="en-US" baseline="0" dirty="0"/>
              <a:t>() as it’s been </a:t>
            </a:r>
            <a:r>
              <a:rPr lang="en-US" baseline="0" dirty="0" err="1"/>
              <a:t>inlined</a:t>
            </a:r>
            <a:r>
              <a:rPr lang="en-US" baseline="0" dirty="0"/>
              <a:t>, assuming something will be on the call stack will cause an error.</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57</a:t>
            </a:fld>
            <a:endParaRPr lang="en-US"/>
          </a:p>
        </p:txBody>
      </p:sp>
    </p:spTree>
    <p:extLst>
      <p:ext uri="{BB962C8B-B14F-4D97-AF65-F5344CB8AC3E}">
        <p14:creationId xmlns:p14="http://schemas.microsoft.com/office/powerpoint/2010/main" val="866764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Tail calls can also</a:t>
            </a:r>
            <a:r>
              <a:rPr lang="en-US" baseline="0" dirty="0"/>
              <a:t> make the stack look weird. In this case, the </a:t>
            </a:r>
            <a:r>
              <a:rPr lang="en-US" baseline="0" dirty="0" err="1"/>
              <a:t>Collatz</a:t>
            </a:r>
            <a:r>
              <a:rPr lang="en-US" baseline="0" dirty="0"/>
              <a:t> class that uses a tail call has been called recursively but we only see one </a:t>
            </a:r>
            <a:r>
              <a:rPr lang="en-US" baseline="0" dirty="0" err="1"/>
              <a:t>GetIterations</a:t>
            </a:r>
            <a:r>
              <a:rPr lang="en-US" baseline="0" dirty="0"/>
              <a:t>(</a:t>
            </a:r>
            <a:r>
              <a:rPr lang="en-US" baseline="0" dirty="0" err="1"/>
              <a:t>BigInteger</a:t>
            </a:r>
            <a:r>
              <a:rPr lang="en-US" baseline="0" dirty="0"/>
              <a:t>, </a:t>
            </a:r>
            <a:r>
              <a:rPr lang="en-US" baseline="0" dirty="0" err="1"/>
              <a:t>BigInteger</a:t>
            </a:r>
            <a:r>
              <a:rPr lang="en-US" baseline="0" dirty="0"/>
              <a:t>) on the call stack.</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58</a:t>
            </a:fld>
            <a:endParaRPr lang="en-US"/>
          </a:p>
        </p:txBody>
      </p:sp>
    </p:spTree>
    <p:extLst>
      <p:ext uri="{BB962C8B-B14F-4D97-AF65-F5344CB8AC3E}">
        <p14:creationId xmlns:p14="http://schemas.microsoft.com/office/powerpoint/2010/main" val="16874409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a:t>
            </a:r>
            <a:r>
              <a:rPr lang="en-US" baseline="0" dirty="0"/>
              <a:t> Most C# developers know the basics of method overloading, one of which is you can’t override a method by return type only.</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59</a:t>
            </a:fld>
            <a:endParaRPr lang="en-US"/>
          </a:p>
        </p:txBody>
      </p:sp>
    </p:spTree>
    <p:extLst>
      <p:ext uri="{BB962C8B-B14F-4D97-AF65-F5344CB8AC3E}">
        <p14:creationId xmlns:p14="http://schemas.microsoft.com/office/powerpoint/2010/main" val="27214480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back up a second. Method</a:t>
            </a:r>
            <a:r>
              <a:rPr lang="en-US" baseline="0" dirty="0"/>
              <a:t> overloading is defined this way. For simple cases, it’s not hard to figure out which method would be called.</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60</a:t>
            </a:fld>
            <a:endParaRPr lang="en-US"/>
          </a:p>
        </p:txBody>
      </p:sp>
    </p:spTree>
    <p:extLst>
      <p:ext uri="{BB962C8B-B14F-4D97-AF65-F5344CB8AC3E}">
        <p14:creationId xmlns:p14="http://schemas.microsoft.com/office/powerpoint/2010/main" val="15474513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For more complex scenarios, it</a:t>
            </a:r>
            <a:r>
              <a:rPr lang="en-US" baseline="0" dirty="0"/>
              <a:t> can be difficult to figure out if it’s valid, and even if it is, which method will get invoked. </a:t>
            </a:r>
            <a:r>
              <a:rPr lang="en-US" dirty="0"/>
              <a:t>The</a:t>
            </a:r>
            <a:r>
              <a:rPr lang="en-US" baseline="0" dirty="0"/>
              <a:t> first two calls won’t even been allows as they are ambiguous, but the third one works.</a:t>
            </a:r>
            <a:endParaRPr lang="en-US" dirty="0"/>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61</a:t>
            </a:fld>
            <a:endParaRPr lang="en-US"/>
          </a:p>
        </p:txBody>
      </p:sp>
    </p:spTree>
    <p:extLst>
      <p:ext uri="{BB962C8B-B14F-4D97-AF65-F5344CB8AC3E}">
        <p14:creationId xmlns:p14="http://schemas.microsoft.com/office/powerpoint/2010/main" val="2545254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simple way to get around this is to change the name of the method (if you can</a:t>
            </a:r>
            <a:r>
              <a:rPr lang="en-US" baseline="0" dirty="0"/>
              <a:t> control that). Some programming languages (like Eiffel) don’t support method overloading at all, which removed a fair amount of ambiguity.</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62</a:t>
            </a:fld>
            <a:endParaRPr lang="en-US"/>
          </a:p>
        </p:txBody>
      </p:sp>
    </p:spTree>
    <p:extLst>
      <p:ext uri="{BB962C8B-B14F-4D97-AF65-F5344CB8AC3E}">
        <p14:creationId xmlns:p14="http://schemas.microsoft.com/office/powerpoint/2010/main" val="2980204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very clear according to the C# specification that the signature of a method ignores the return type. But….</a:t>
            </a:r>
          </a:p>
        </p:txBody>
      </p:sp>
      <p:sp>
        <p:nvSpPr>
          <p:cNvPr id="4" name="Slide Number Placeholder 3"/>
          <p:cNvSpPr>
            <a:spLocks noGrp="1"/>
          </p:cNvSpPr>
          <p:nvPr>
            <p:ph type="sldNum" sz="quarter" idx="5"/>
          </p:nvPr>
        </p:nvSpPr>
        <p:spPr/>
        <p:txBody>
          <a:bodyPr/>
          <a:lstStyle/>
          <a:p>
            <a:fld id="{DE7031FE-F148-41F2-AA91-6C6E1601A8AB}" type="slidenum">
              <a:rPr lang="en-US" smtClean="0"/>
              <a:t>63</a:t>
            </a:fld>
            <a:endParaRPr lang="en-US"/>
          </a:p>
        </p:txBody>
      </p:sp>
    </p:spTree>
    <p:extLst>
      <p:ext uri="{BB962C8B-B14F-4D97-AF65-F5344CB8AC3E}">
        <p14:creationId xmlns:p14="http://schemas.microsoft.com/office/powerpoint/2010/main" val="3307077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the topics we’re going to address.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10</a:t>
            </a:fld>
            <a:endParaRPr lang="en-US"/>
          </a:p>
        </p:txBody>
      </p:sp>
    </p:spTree>
    <p:extLst>
      <p:ext uri="{BB962C8B-B14F-4D97-AF65-F5344CB8AC3E}">
        <p14:creationId xmlns:p14="http://schemas.microsoft.com/office/powerpoint/2010/main" val="5962450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IL,</a:t>
            </a:r>
            <a:r>
              <a:rPr lang="en-US" baseline="0" dirty="0"/>
              <a:t> you can do this. When you call a method in IL, you give the return value as well, so there’s no ambiguity</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64</a:t>
            </a:fld>
            <a:endParaRPr lang="en-US"/>
          </a:p>
        </p:txBody>
      </p:sp>
    </p:spTree>
    <p:extLst>
      <p:ext uri="{BB962C8B-B14F-4D97-AF65-F5344CB8AC3E}">
        <p14:creationId xmlns:p14="http://schemas.microsoft.com/office/powerpoint/2010/main" val="1912664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IL,</a:t>
            </a:r>
            <a:r>
              <a:rPr lang="en-US" baseline="0" dirty="0"/>
              <a:t> you can do this. When you call a method in IL, you give the return value as well, so there’s no ambiguity</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65</a:t>
            </a:fld>
            <a:endParaRPr lang="en-US"/>
          </a:p>
        </p:txBody>
      </p:sp>
    </p:spTree>
    <p:extLst>
      <p:ext uri="{BB962C8B-B14F-4D97-AF65-F5344CB8AC3E}">
        <p14:creationId xmlns:p14="http://schemas.microsoft.com/office/powerpoint/2010/main" val="30983340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possible to call these methods in C#, you just need to do some Reflection magic.</a:t>
            </a:r>
          </a:p>
        </p:txBody>
      </p:sp>
      <p:sp>
        <p:nvSpPr>
          <p:cNvPr id="4" name="Slide Number Placeholder 3"/>
          <p:cNvSpPr>
            <a:spLocks noGrp="1"/>
          </p:cNvSpPr>
          <p:nvPr>
            <p:ph type="sldNum" sz="quarter" idx="5"/>
          </p:nvPr>
        </p:nvSpPr>
        <p:spPr/>
        <p:txBody>
          <a:bodyPr/>
          <a:lstStyle/>
          <a:p>
            <a:fld id="{DE7031FE-F148-41F2-AA91-6C6E1601A8AB}" type="slidenum">
              <a:rPr lang="en-US" smtClean="0"/>
              <a:t>66</a:t>
            </a:fld>
            <a:endParaRPr lang="en-US"/>
          </a:p>
        </p:txBody>
      </p:sp>
    </p:spTree>
    <p:extLst>
      <p:ext uri="{BB962C8B-B14F-4D97-AF65-F5344CB8AC3E}">
        <p14:creationId xmlns:p14="http://schemas.microsoft.com/office/powerpoint/2010/main" val="2142553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Object Browser</a:t>
            </a:r>
            <a:r>
              <a:rPr lang="en-US" baseline="0" dirty="0"/>
              <a:t> in VS gets very confused with this setup.</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67</a:t>
            </a:fld>
            <a:endParaRPr lang="en-US"/>
          </a:p>
        </p:txBody>
      </p:sp>
    </p:spTree>
    <p:extLst>
      <p:ext uri="{BB962C8B-B14F-4D97-AF65-F5344CB8AC3E}">
        <p14:creationId xmlns:p14="http://schemas.microsoft.com/office/powerpoint/2010/main" val="23566838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pretty evil</a:t>
            </a:r>
            <a:r>
              <a:rPr lang="en-US" baseline="0" dirty="0"/>
              <a:t> to do to others, so I’d advise you not to do this …. often ;)</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68</a:t>
            </a:fld>
            <a:endParaRPr lang="en-US"/>
          </a:p>
        </p:txBody>
      </p:sp>
    </p:spTree>
    <p:extLst>
      <p:ext uri="{BB962C8B-B14F-4D97-AF65-F5344CB8AC3E}">
        <p14:creationId xmlns:p14="http://schemas.microsoft.com/office/powerpoint/2010/main" val="2373454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If you make a</a:t>
            </a:r>
            <a:r>
              <a:rPr lang="en-US" baseline="0" dirty="0"/>
              <a:t> class implement </a:t>
            </a:r>
            <a:r>
              <a:rPr lang="en-US" baseline="0" dirty="0" err="1"/>
              <a:t>IDisposable</a:t>
            </a:r>
            <a:r>
              <a:rPr lang="en-US" baseline="0" dirty="0"/>
              <a:t>, the CLR will clean things up for you, even if you forget to call Dispose().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69</a:t>
            </a:fld>
            <a:endParaRPr lang="en-US"/>
          </a:p>
        </p:txBody>
      </p:sp>
    </p:spTree>
    <p:extLst>
      <p:ext uri="{BB962C8B-B14F-4D97-AF65-F5344CB8AC3E}">
        <p14:creationId xmlns:p14="http://schemas.microsoft.com/office/powerpoint/2010/main" val="36853022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basics. You</a:t>
            </a:r>
            <a:r>
              <a:rPr lang="en-US" baseline="0" dirty="0"/>
              <a:t> have some object that requires cleanup outside of the of the CLR’s memory management universe. Network connections, memory allocations …. It’s something that the CLR is not aware of, so you can’t rely upon the CLR to GC it. If you use it in a class…disaster awaits.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70</a:t>
            </a:fld>
            <a:endParaRPr lang="en-US"/>
          </a:p>
        </p:txBody>
      </p:sp>
    </p:spTree>
    <p:extLst>
      <p:ext uri="{BB962C8B-B14F-4D97-AF65-F5344CB8AC3E}">
        <p14:creationId xmlns:p14="http://schemas.microsoft.com/office/powerpoint/2010/main" val="3827771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a:t>
            </a:r>
            <a:r>
              <a:rPr lang="en-US" baseline="0" dirty="0"/>
              <a:t> have a solution for it: </a:t>
            </a:r>
            <a:r>
              <a:rPr lang="en-US" baseline="0" dirty="0" err="1"/>
              <a:t>IDisposable</a:t>
            </a:r>
            <a:r>
              <a:rPr lang="en-US" baseline="0" dirty="0"/>
              <a:t>. But that’s not enough.</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71</a:t>
            </a:fld>
            <a:endParaRPr lang="en-US"/>
          </a:p>
        </p:txBody>
      </p:sp>
    </p:spTree>
    <p:extLst>
      <p:ext uri="{BB962C8B-B14F-4D97-AF65-F5344CB8AC3E}">
        <p14:creationId xmlns:p14="http://schemas.microsoft.com/office/powerpoint/2010/main" val="29298576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you have to remember to call Dispose() on it. That</a:t>
            </a:r>
            <a:r>
              <a:rPr lang="en-US" baseline="0" dirty="0"/>
              <a:t> is easily enforceable via a using statement, but the compiler doesn’t enforce this.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72</a:t>
            </a:fld>
            <a:endParaRPr lang="en-US"/>
          </a:p>
        </p:txBody>
      </p:sp>
    </p:spTree>
    <p:extLst>
      <p:ext uri="{BB962C8B-B14F-4D97-AF65-F5344CB8AC3E}">
        <p14:creationId xmlns:p14="http://schemas.microsoft.com/office/powerpoint/2010/main" val="37701715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enable</a:t>
            </a:r>
            <a:r>
              <a:rPr lang="en-US" baseline="0" dirty="0"/>
              <a:t> Code Analysis rules to tell you when you’re not using </a:t>
            </a:r>
            <a:r>
              <a:rPr lang="en-US" baseline="0" dirty="0" err="1"/>
              <a:t>IDisposable</a:t>
            </a:r>
            <a:r>
              <a:rPr lang="en-US" baseline="0" dirty="0"/>
              <a:t>-based objects correctly.</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73</a:t>
            </a:fld>
            <a:endParaRPr lang="en-US"/>
          </a:p>
        </p:txBody>
      </p:sp>
    </p:spTree>
    <p:extLst>
      <p:ext uri="{BB962C8B-B14F-4D97-AF65-F5344CB8AC3E}">
        <p14:creationId xmlns:p14="http://schemas.microsoft.com/office/powerpoint/2010/main" val="4154337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note. Before we dive in, you may say….”hey, if someone just read the documentation, they</a:t>
            </a:r>
            <a:r>
              <a:rPr lang="en-US" baseline="0" dirty="0"/>
              <a:t> wouldn’t mess it up!” But most people DON’T do that. They just dive right in and hold on to bad assumptions. Or, frankly, sometimes the documentation is misleading (we’ll see that with </a:t>
            </a:r>
            <a:r>
              <a:rPr lang="en-US" baseline="0" dirty="0" err="1"/>
              <a:t>IDisposable</a:t>
            </a:r>
            <a:r>
              <a:rPr lang="en-US" baseline="0" dirty="0"/>
              <a:t> later).</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11</a:t>
            </a:fld>
            <a:endParaRPr lang="en-US"/>
          </a:p>
        </p:txBody>
      </p:sp>
    </p:spTree>
    <p:extLst>
      <p:ext uri="{BB962C8B-B14F-4D97-AF65-F5344CB8AC3E}">
        <p14:creationId xmlns:p14="http://schemas.microsoft.com/office/powerpoint/2010/main" val="37171879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a:t>
            </a:r>
            <a:r>
              <a:rPr lang="en-US" baseline="0" dirty="0"/>
              <a:t> this analysis happens post-compilation, the total compilation time may be longer, but you’ll end up catching errors like this before they get too far.</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74</a:t>
            </a:fld>
            <a:endParaRPr lang="en-US"/>
          </a:p>
        </p:txBody>
      </p:sp>
    </p:spTree>
    <p:extLst>
      <p:ext uri="{BB962C8B-B14F-4D97-AF65-F5344CB8AC3E}">
        <p14:creationId xmlns:p14="http://schemas.microsoft.com/office/powerpoint/2010/main" val="40466098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we’re not done. The way I implemented </a:t>
            </a:r>
            <a:r>
              <a:rPr lang="en-US" dirty="0" err="1"/>
              <a:t>IDisposable</a:t>
            </a:r>
            <a:r>
              <a:rPr lang="en-US" dirty="0"/>
              <a:t> is not correct. The problem is….correct</a:t>
            </a:r>
            <a:r>
              <a:rPr lang="en-US" baseline="0" dirty="0"/>
              <a:t> according to whom? Seems like a lot of people have opinions on this </a:t>
            </a:r>
            <a:r>
              <a:rPr lang="en-US" baseline="0" dirty="0">
                <a:sym typeface="Wingdings" panose="00000500000000000000" pitchFamily="2" charset="2"/>
              </a:rPr>
              <a: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75</a:t>
            </a:fld>
            <a:endParaRPr lang="en-US"/>
          </a:p>
        </p:txBody>
      </p:sp>
    </p:spTree>
    <p:extLst>
      <p:ext uri="{BB962C8B-B14F-4D97-AF65-F5344CB8AC3E}">
        <p14:creationId xmlns:p14="http://schemas.microsoft.com/office/powerpoint/2010/main" val="17387165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with this list. It’s the one that’s related to Code</a:t>
            </a:r>
            <a:r>
              <a:rPr lang="en-US" baseline="0" dirty="0"/>
              <a:t> Analysis item CA1063.</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76</a:t>
            </a:fld>
            <a:endParaRPr lang="en-US"/>
          </a:p>
        </p:txBody>
      </p:sp>
    </p:spTree>
    <p:extLst>
      <p:ext uri="{BB962C8B-B14F-4D97-AF65-F5344CB8AC3E}">
        <p14:creationId xmlns:p14="http://schemas.microsoft.com/office/powerpoint/2010/main" val="7913764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how</a:t>
            </a:r>
            <a:r>
              <a:rPr lang="en-US" baseline="0" dirty="0"/>
              <a:t> you do it right. Note the addition of a “true” unmanaged resource.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77</a:t>
            </a:fld>
            <a:endParaRPr lang="en-US"/>
          </a:p>
        </p:txBody>
      </p:sp>
    </p:spTree>
    <p:extLst>
      <p:ext uri="{BB962C8B-B14F-4D97-AF65-F5344CB8AC3E}">
        <p14:creationId xmlns:p14="http://schemas.microsoft.com/office/powerpoint/2010/main" val="37194225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how</a:t>
            </a:r>
            <a:r>
              <a:rPr lang="en-US" baseline="0" dirty="0"/>
              <a:t> you do it right. Note the addition of a “true” unmanaged resource.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78</a:t>
            </a:fld>
            <a:endParaRPr lang="en-US"/>
          </a:p>
        </p:txBody>
      </p:sp>
    </p:spTree>
    <p:extLst>
      <p:ext uri="{BB962C8B-B14F-4D97-AF65-F5344CB8AC3E}">
        <p14:creationId xmlns:p14="http://schemas.microsoft.com/office/powerpoint/2010/main" val="27657737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how</a:t>
            </a:r>
            <a:r>
              <a:rPr lang="en-US" baseline="0" dirty="0"/>
              <a:t> you do it right. Note the addition of a “true” unmanaged resource.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79</a:t>
            </a:fld>
            <a:endParaRPr lang="en-US"/>
          </a:p>
        </p:txBody>
      </p:sp>
    </p:spTree>
    <p:extLst>
      <p:ext uri="{BB962C8B-B14F-4D97-AF65-F5344CB8AC3E}">
        <p14:creationId xmlns:p14="http://schemas.microsoft.com/office/powerpoint/2010/main" val="21721611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how</a:t>
            </a:r>
            <a:r>
              <a:rPr lang="en-US" baseline="0" dirty="0"/>
              <a:t> you do it right. Note the addition of a “true” unmanaged resource.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80</a:t>
            </a:fld>
            <a:endParaRPr lang="en-US"/>
          </a:p>
        </p:txBody>
      </p:sp>
    </p:spTree>
    <p:extLst>
      <p:ext uri="{BB962C8B-B14F-4D97-AF65-F5344CB8AC3E}">
        <p14:creationId xmlns:p14="http://schemas.microsoft.com/office/powerpoint/2010/main" val="23693933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we’re still not done. What happens if someone inadvertently does this? (Note: I’m unaware of a Code</a:t>
            </a:r>
            <a:r>
              <a:rPr lang="en-US" baseline="0" dirty="0"/>
              <a:t> Analysis rule that will catch this, but if there is, we should be defensive);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81</a:t>
            </a:fld>
            <a:endParaRPr lang="en-US"/>
          </a:p>
        </p:txBody>
      </p:sp>
    </p:spTree>
    <p:extLst>
      <p:ext uri="{BB962C8B-B14F-4D97-AF65-F5344CB8AC3E}">
        <p14:creationId xmlns:p14="http://schemas.microsoft.com/office/powerpoint/2010/main" val="19561573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property, it’s no big deal, but with </a:t>
            </a:r>
            <a:r>
              <a:rPr lang="en-US" dirty="0" err="1"/>
              <a:t>MarshallData</a:t>
            </a:r>
            <a:r>
              <a:rPr lang="en-US" dirty="0"/>
              <a:t>(), we have to be careful, because Dispose() may have been called.</a:t>
            </a:r>
          </a:p>
        </p:txBody>
      </p:sp>
      <p:sp>
        <p:nvSpPr>
          <p:cNvPr id="4" name="Slide Number Placeholder 3"/>
          <p:cNvSpPr>
            <a:spLocks noGrp="1"/>
          </p:cNvSpPr>
          <p:nvPr>
            <p:ph type="sldNum" sz="quarter" idx="5"/>
          </p:nvPr>
        </p:nvSpPr>
        <p:spPr/>
        <p:txBody>
          <a:bodyPr/>
          <a:lstStyle/>
          <a:p>
            <a:fld id="{DE7031FE-F148-41F2-AA91-6C6E1601A8AB}" type="slidenum">
              <a:rPr lang="en-US" smtClean="0"/>
              <a:t>82</a:t>
            </a:fld>
            <a:endParaRPr lang="en-US"/>
          </a:p>
        </p:txBody>
      </p:sp>
    </p:spTree>
    <p:extLst>
      <p:ext uri="{BB962C8B-B14F-4D97-AF65-F5344CB8AC3E}">
        <p14:creationId xmlns:p14="http://schemas.microsoft.com/office/powerpoint/2010/main" val="37141724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 should do is throw </a:t>
            </a:r>
            <a:r>
              <a:rPr lang="en-US" dirty="0" err="1"/>
              <a:t>ObjectDisposedException</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83</a:t>
            </a:fld>
            <a:endParaRPr lang="en-US"/>
          </a:p>
        </p:txBody>
      </p:sp>
    </p:spTree>
    <p:extLst>
      <p:ext uri="{BB962C8B-B14F-4D97-AF65-F5344CB8AC3E}">
        <p14:creationId xmlns:p14="http://schemas.microsoft.com/office/powerpoint/2010/main" val="1975631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a:t>
            </a:r>
            <a:r>
              <a:rPr lang="en-US" baseline="0" dirty="0"/>
              <a:t> start out simple</a:t>
            </a:r>
            <a:endParaRPr lang="en-US" dirty="0"/>
          </a:p>
          <a:p>
            <a:endParaRPr lang="en-US" dirty="0"/>
          </a:p>
          <a:p>
            <a:r>
              <a:rPr lang="en-US" dirty="0"/>
              <a:t>Myth: I still hear people say this about “var”.</a:t>
            </a:r>
            <a:r>
              <a:rPr lang="en-US" baseline="0" dirty="0"/>
              <a:t> </a:t>
            </a:r>
            <a:r>
              <a:rPr lang="en-US" dirty="0"/>
              <a:t>Nothing could be further from the truth</a:t>
            </a:r>
            <a:r>
              <a:rPr lang="en-US" baseline="0" dirty="0"/>
              <a:t>. This isn’t Clojure, Ruby or Python (though those languages are cool too).</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12</a:t>
            </a:fld>
            <a:endParaRPr lang="en-US"/>
          </a:p>
        </p:txBody>
      </p:sp>
    </p:spTree>
    <p:extLst>
      <p:ext uri="{BB962C8B-B14F-4D97-AF65-F5344CB8AC3E}">
        <p14:creationId xmlns:p14="http://schemas.microsoft.com/office/powerpoint/2010/main" val="1347641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 should do is throw </a:t>
            </a:r>
            <a:r>
              <a:rPr lang="en-US" dirty="0" err="1"/>
              <a:t>ObjectDisposedException</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84</a:t>
            </a:fld>
            <a:endParaRPr lang="en-US"/>
          </a:p>
        </p:txBody>
      </p:sp>
    </p:spTree>
    <p:extLst>
      <p:ext uri="{BB962C8B-B14F-4D97-AF65-F5344CB8AC3E}">
        <p14:creationId xmlns:p14="http://schemas.microsoft.com/office/powerpoint/2010/main" val="20935062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looks painful, and … yes, you’re right, it is. You may decide to only throw </a:t>
            </a:r>
            <a:r>
              <a:rPr lang="en-US" baseline="0" dirty="0" err="1"/>
              <a:t>ObjectDisposedException</a:t>
            </a:r>
            <a:r>
              <a:rPr lang="en-US" baseline="0" dirty="0"/>
              <a:t> with members that may use a disposable resource, like </a:t>
            </a:r>
            <a:r>
              <a:rPr lang="en-US" baseline="0" dirty="0" err="1"/>
              <a:t>MarshallData</a:t>
            </a:r>
            <a:r>
              <a:rPr lang="en-US" baseline="0" dirty="0"/>
              <a:t>(), whereas the Data property is fine.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85</a:t>
            </a:fld>
            <a:endParaRPr lang="en-US"/>
          </a:p>
        </p:txBody>
      </p:sp>
    </p:spTree>
    <p:extLst>
      <p:ext uri="{BB962C8B-B14F-4D97-AF65-F5344CB8AC3E}">
        <p14:creationId xmlns:p14="http://schemas.microsoft.com/office/powerpoint/2010/main" val="753585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.NET is slow. GC</a:t>
            </a:r>
            <a:r>
              <a:rPr lang="en-US" baseline="0" dirty="0"/>
              <a:t> pauses, memory bloat – if you want something to run fast, forget .NET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86</a:t>
            </a:fld>
            <a:endParaRPr lang="en-US"/>
          </a:p>
        </p:txBody>
      </p:sp>
    </p:spTree>
    <p:extLst>
      <p:ext uri="{BB962C8B-B14F-4D97-AF65-F5344CB8AC3E}">
        <p14:creationId xmlns:p14="http://schemas.microsoft.com/office/powerpoint/2010/main" val="11978403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if you really want the “bare metal” experience, assembly/machine code is probably the way to go, though it’s not a guarantee of fast code, and you better know what you’re doing.</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87</a:t>
            </a:fld>
            <a:endParaRPr lang="en-US"/>
          </a:p>
        </p:txBody>
      </p:sp>
    </p:spTree>
    <p:extLst>
      <p:ext uri="{BB962C8B-B14F-4D97-AF65-F5344CB8AC3E}">
        <p14:creationId xmlns:p14="http://schemas.microsoft.com/office/powerpoint/2010/main" val="21661303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fact there are people who take pride in writing their applications completely in assembly.</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88</a:t>
            </a:fld>
            <a:endParaRPr lang="en-US"/>
          </a:p>
        </p:txBody>
      </p:sp>
    </p:spTree>
    <p:extLst>
      <p:ext uri="{BB962C8B-B14F-4D97-AF65-F5344CB8AC3E}">
        <p14:creationId xmlns:p14="http://schemas.microsoft.com/office/powerpoint/2010/main" val="5654964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There’s always a balance. A managed language provides automatic memory collection so you don’t have to worry about it, but there’s a cost in having a GC present.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89</a:t>
            </a:fld>
            <a:endParaRPr lang="en-US"/>
          </a:p>
        </p:txBody>
      </p:sp>
    </p:spTree>
    <p:extLst>
      <p:ext uri="{BB962C8B-B14F-4D97-AF65-F5344CB8AC3E}">
        <p14:creationId xmlns:p14="http://schemas.microsoft.com/office/powerpoint/2010/main" val="7016583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create very fast .NET applications without touching a lick of assembly. </a:t>
            </a:r>
            <a:r>
              <a:rPr lang="en-US" baseline="0" dirty="0" err="1"/>
              <a:t>StackExchange</a:t>
            </a:r>
            <a:r>
              <a:rPr lang="en-US" baseline="0" dirty="0"/>
              <a:t> is one example.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90</a:t>
            </a:fld>
            <a:endParaRPr lang="en-US"/>
          </a:p>
        </p:txBody>
      </p:sp>
    </p:spTree>
    <p:extLst>
      <p:ext uri="{BB962C8B-B14F-4D97-AF65-F5344CB8AC3E}">
        <p14:creationId xmlns:p14="http://schemas.microsoft.com/office/powerpoint/2010/main" val="41965940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ASP.NET Core has also brought to the table</a:t>
            </a:r>
            <a:r>
              <a:rPr lang="en-US" baseline="0" dirty="0"/>
              <a:t> a lot of performance improvements. This comes for the Age of Ascent gaming folks, who are already using .NET Core in their system.</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91</a:t>
            </a:fld>
            <a:endParaRPr lang="en-US"/>
          </a:p>
        </p:txBody>
      </p:sp>
    </p:spTree>
    <p:extLst>
      <p:ext uri="{BB962C8B-B14F-4D97-AF65-F5344CB8AC3E}">
        <p14:creationId xmlns:p14="http://schemas.microsoft.com/office/powerpoint/2010/main" val="26566450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latest .NET Core release, ASP.NET Core is now #7 on the </a:t>
            </a:r>
            <a:r>
              <a:rPr lang="en-US" dirty="0" err="1"/>
              <a:t>TechEmpower</a:t>
            </a:r>
            <a:r>
              <a:rPr lang="en-US" dirty="0"/>
              <a:t> benchmark test for plaintext, and is moving up in other tests.</a:t>
            </a:r>
          </a:p>
        </p:txBody>
      </p:sp>
      <p:sp>
        <p:nvSpPr>
          <p:cNvPr id="4" name="Slide Number Placeholder 3"/>
          <p:cNvSpPr>
            <a:spLocks noGrp="1"/>
          </p:cNvSpPr>
          <p:nvPr>
            <p:ph type="sldNum" sz="quarter" idx="5"/>
          </p:nvPr>
        </p:nvSpPr>
        <p:spPr/>
        <p:txBody>
          <a:bodyPr/>
          <a:lstStyle/>
          <a:p>
            <a:fld id="{DE7031FE-F148-41F2-AA91-6C6E1601A8AB}" type="slidenum">
              <a:rPr lang="en-US" smtClean="0"/>
              <a:t>92</a:t>
            </a:fld>
            <a:endParaRPr lang="en-US"/>
          </a:p>
        </p:txBody>
      </p:sp>
    </p:spTree>
    <p:extLst>
      <p:ext uri="{BB962C8B-B14F-4D97-AF65-F5344CB8AC3E}">
        <p14:creationId xmlns:p14="http://schemas.microsoft.com/office/powerpoint/2010/main" val="21435672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end, remember to question yourself. The .NET,</a:t>
            </a:r>
            <a:r>
              <a:rPr lang="en-US" baseline="0" dirty="0"/>
              <a:t> and in general programming, world is vast. Even after 14 years we can still get it wrong, and things are always in flux. Challenge your own assertions and make sure you’re correct to the best of your knowledge.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93</a:t>
            </a:fld>
            <a:endParaRPr lang="en-US"/>
          </a:p>
        </p:txBody>
      </p:sp>
    </p:spTree>
    <p:extLst>
      <p:ext uri="{BB962C8B-B14F-4D97-AF65-F5344CB8AC3E}">
        <p14:creationId xmlns:p14="http://schemas.microsoft.com/office/powerpoint/2010/main" val="902727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very simple. All “var” does is</a:t>
            </a:r>
            <a:r>
              <a:rPr lang="en-US" baseline="0" dirty="0"/>
              <a:t> infer the type for you. In this case, the output is exactly the same. “</a:t>
            </a:r>
            <a:r>
              <a:rPr lang="en-US" baseline="0" dirty="0" err="1"/>
              <a:t>xInferred</a:t>
            </a:r>
            <a:r>
              <a:rPr lang="en-US" baseline="0" dirty="0"/>
              <a:t>” is an int; you can’t change it to a string later on.</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13</a:t>
            </a:fld>
            <a:endParaRPr lang="en-US"/>
          </a:p>
        </p:txBody>
      </p:sp>
    </p:spTree>
    <p:extLst>
      <p:ext uri="{BB962C8B-B14F-4D97-AF65-F5344CB8AC3E}">
        <p14:creationId xmlns:p14="http://schemas.microsoft.com/office/powerpoint/2010/main" val="6659132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Nicole </a:t>
            </a:r>
            <a:r>
              <a:rPr lang="en-US" dirty="0" err="1"/>
              <a:t>Calinoiu</a:t>
            </a:r>
            <a:r>
              <a:rPr lang="en-US" dirty="0"/>
              <a:t> - Back to basics: Finalization and disposition in .NET - https://vimeo.com/9751950</a:t>
            </a:r>
          </a:p>
          <a:p>
            <a:r>
              <a:rPr lang="en-US" dirty="0"/>
              <a:t>* C# Myths - http://binaryserialization.blogspot.com/</a:t>
            </a:r>
          </a:p>
          <a:p>
            <a:r>
              <a:rPr lang="en-US" dirty="0"/>
              <a:t>* Five Myths about Managed Code - http://blogs.msdn.com/b/dotnet/archive/2009/10/02/five-myths-about-managed-code.aspx</a:t>
            </a:r>
          </a:p>
          <a:p>
            <a:r>
              <a:rPr lang="en-US" dirty="0"/>
              <a:t>* Weak Events in C#, Take Two - http://www.thomaslevesque.com/2015/08/16/weak-events-in-c-take-two/</a:t>
            </a:r>
          </a:p>
          <a:p>
            <a:r>
              <a:rPr lang="en-US" dirty="0"/>
              <a:t>* Dispose, Finalization, and Resource Management - http://joeduffyblog.com/2005/04/08/dg-update-dispose-finalization-and-resource-management/</a:t>
            </a:r>
          </a:p>
          <a:p>
            <a:r>
              <a:rPr lang="en-US" dirty="0"/>
              <a:t>* Proposal: </a:t>
            </a:r>
            <a:r>
              <a:rPr lang="en-US" dirty="0" err="1"/>
              <a:t>Destructable</a:t>
            </a:r>
            <a:r>
              <a:rPr lang="en-US" dirty="0"/>
              <a:t> Types - https://github.com/dotnet/roslyn/issues/161</a:t>
            </a:r>
          </a:p>
          <a:p>
            <a:r>
              <a:rPr lang="en-US" dirty="0"/>
              <a:t>* Implementing </a:t>
            </a:r>
            <a:r>
              <a:rPr lang="en-US" dirty="0" err="1"/>
              <a:t>IDisposable</a:t>
            </a:r>
            <a:endParaRPr lang="en-US" dirty="0"/>
          </a:p>
          <a:p>
            <a:r>
              <a:rPr lang="en-US" dirty="0"/>
              <a:t>   * https://msdn.microsoft.com/en-us/library/ms244737.aspx</a:t>
            </a:r>
          </a:p>
          <a:p>
            <a:r>
              <a:rPr lang="en-US" dirty="0"/>
              <a:t>   * http://www.codeproject.com/Articles/15360/Implementing-IDisposable-and-the-Dispose-Pattern-P</a:t>
            </a:r>
          </a:p>
          <a:p>
            <a:r>
              <a:rPr lang="en-US" dirty="0"/>
              <a:t>* The theory behind covariance and contravariance in C# 4 - http://tomasp.net/blog/variance-explained.aspx/</a:t>
            </a:r>
          </a:p>
          <a:p>
            <a:r>
              <a:rPr lang="en-US" dirty="0"/>
              <a:t>* Covariance and Contravariance in Generics - https://msdn.microsoft.com/en-us/library/dd799517(v=vs.110).aspx</a:t>
            </a:r>
          </a:p>
          <a:p>
            <a:r>
              <a:rPr lang="en-US" dirty="0"/>
              <a:t>* Generate tail call opcode - http://stackoverflow.com/questions/15864670/generate-tail-call-opcode</a:t>
            </a:r>
          </a:p>
          <a:p>
            <a:r>
              <a:rPr lang="en-US" dirty="0"/>
              <a:t>* Tail recursion in C# - http://www.thomaslevesque.com/2011/09/02/tail-recursion-in-c/</a:t>
            </a:r>
          </a:p>
          <a:p>
            <a:r>
              <a:rPr lang="en-US" dirty="0"/>
              <a:t>* The Stack Is An Implementation Detail</a:t>
            </a:r>
          </a:p>
          <a:p>
            <a:r>
              <a:rPr lang="en-US" dirty="0"/>
              <a:t>   * Part One: https://blogs.msdn.microsoft.com/ericlippert/2009/04/27/the-stack-is-an-implementation-detail-part-one/</a:t>
            </a:r>
          </a:p>
          <a:p>
            <a:r>
              <a:rPr lang="en-US" dirty="0"/>
              <a:t>   * Part Two: https://blogs.msdn.microsoft.com/ericlippert/2009/05/04/the-stack-is-an-implementation-detail-part-two/</a:t>
            </a:r>
          </a:p>
          <a:p>
            <a:r>
              <a:rPr lang="en-US" dirty="0"/>
              <a:t>* The Truth About Value Types - https://blogs.msdn.microsoft.com/ericlippert/2010/09/30/the-truth-about-value-types/</a:t>
            </a:r>
          </a:p>
          <a:p>
            <a:r>
              <a:rPr lang="en-US" dirty="0"/>
              <a:t>* </a:t>
            </a:r>
            <a:r>
              <a:rPr lang="en-US" dirty="0" err="1"/>
              <a:t>StackOverflowException</a:t>
            </a:r>
            <a:r>
              <a:rPr lang="en-US" dirty="0"/>
              <a:t> Class - https://msdn.microsoft.com/en-us/library/system.stackoverflowexception.aspx</a:t>
            </a:r>
          </a:p>
          <a:p>
            <a:r>
              <a:rPr lang="en-US" dirty="0"/>
              <a:t>* </a:t>
            </a:r>
            <a:r>
              <a:rPr lang="en-US" dirty="0" err="1"/>
              <a:t>ThreadAbortException</a:t>
            </a:r>
            <a:r>
              <a:rPr lang="en-US" dirty="0"/>
              <a:t> Class - https://msdn.microsoft.com/en-us/library/system.threading.threadabortexception.aspx</a:t>
            </a:r>
          </a:p>
          <a:p>
            <a:r>
              <a:rPr lang="en-US"/>
              <a:t>* CLR Inside Out - Handling Corrupted State Exceptions - https://msdn.microsoft.com/en-us/magazine/dd419661.aspx#id0070035</a:t>
            </a:r>
          </a:p>
          <a:p>
            <a:endParaRPr lang="en-US"/>
          </a:p>
        </p:txBody>
      </p:sp>
      <p:sp>
        <p:nvSpPr>
          <p:cNvPr id="4" name="Slide Number Placeholder 3"/>
          <p:cNvSpPr>
            <a:spLocks noGrp="1"/>
          </p:cNvSpPr>
          <p:nvPr>
            <p:ph type="sldNum" sz="quarter" idx="5"/>
          </p:nvPr>
        </p:nvSpPr>
        <p:spPr/>
        <p:txBody>
          <a:bodyPr/>
          <a:lstStyle/>
          <a:p>
            <a:fld id="{DE7031FE-F148-41F2-AA91-6C6E1601A8AB}" type="slidenum">
              <a:rPr lang="en-US" smtClean="0"/>
              <a:t>94</a:t>
            </a:fld>
            <a:endParaRPr lang="en-US"/>
          </a:p>
        </p:txBody>
      </p:sp>
    </p:spTree>
    <p:extLst>
      <p:ext uri="{BB962C8B-B14F-4D97-AF65-F5344CB8AC3E}">
        <p14:creationId xmlns:p14="http://schemas.microsoft.com/office/powerpoint/2010/main" val="171012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8441-1FF1-47FB-878A-040B29EEAF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EB91FC-1DE4-4D87-B7D2-0A0D3A2ED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033192-8979-4AD2-8D5D-757058654FE7}"/>
              </a:ext>
            </a:extLst>
          </p:cNvPr>
          <p:cNvSpPr>
            <a:spLocks noGrp="1"/>
          </p:cNvSpPr>
          <p:nvPr>
            <p:ph type="dt" sz="half" idx="10"/>
          </p:nvPr>
        </p:nvSpPr>
        <p:spPr/>
        <p:txBody>
          <a:bodyPr/>
          <a:lstStyle/>
          <a:p>
            <a:fld id="{3B9F33C8-8A6A-49A2-8949-28E9F813AC6F}" type="datetimeFigureOut">
              <a:rPr lang="en-US" smtClean="0"/>
              <a:t>6/6/2020</a:t>
            </a:fld>
            <a:endParaRPr lang="en-US"/>
          </a:p>
        </p:txBody>
      </p:sp>
      <p:sp>
        <p:nvSpPr>
          <p:cNvPr id="5" name="Footer Placeholder 4">
            <a:extLst>
              <a:ext uri="{FF2B5EF4-FFF2-40B4-BE49-F238E27FC236}">
                <a16:creationId xmlns:a16="http://schemas.microsoft.com/office/drawing/2014/main" id="{C8C21E92-47E4-4241-BBC3-9098D5129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3D5FE-3F7F-45C9-B7FF-E242949F8A9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37994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6DC7-3400-43DC-894A-05C44BAA88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9FAD49-CE53-43D8-B5DA-D963F4407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A87A4-8D7F-42AA-89AB-9889CA96EF5B}"/>
              </a:ext>
            </a:extLst>
          </p:cNvPr>
          <p:cNvSpPr>
            <a:spLocks noGrp="1"/>
          </p:cNvSpPr>
          <p:nvPr>
            <p:ph type="dt" sz="half" idx="10"/>
          </p:nvPr>
        </p:nvSpPr>
        <p:spPr/>
        <p:txBody>
          <a:bodyPr/>
          <a:lstStyle/>
          <a:p>
            <a:fld id="{3B9F33C8-8A6A-49A2-8949-28E9F813AC6F}" type="datetimeFigureOut">
              <a:rPr lang="en-US" smtClean="0"/>
              <a:t>6/6/2020</a:t>
            </a:fld>
            <a:endParaRPr lang="en-US"/>
          </a:p>
        </p:txBody>
      </p:sp>
      <p:sp>
        <p:nvSpPr>
          <p:cNvPr id="5" name="Footer Placeholder 4">
            <a:extLst>
              <a:ext uri="{FF2B5EF4-FFF2-40B4-BE49-F238E27FC236}">
                <a16:creationId xmlns:a16="http://schemas.microsoft.com/office/drawing/2014/main" id="{760BA6C0-242A-4110-98C6-E7BD92DA1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3C66A-E38D-40A5-BF12-97A984AF8450}"/>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22179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CAA640-7A9A-4537-981A-AA0F84198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1F7D6F-053E-4453-B16F-FEB59AA5D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CC8BF-41D5-4C87-AD68-B7DC3B2ECD78}"/>
              </a:ext>
            </a:extLst>
          </p:cNvPr>
          <p:cNvSpPr>
            <a:spLocks noGrp="1"/>
          </p:cNvSpPr>
          <p:nvPr>
            <p:ph type="dt" sz="half" idx="10"/>
          </p:nvPr>
        </p:nvSpPr>
        <p:spPr/>
        <p:txBody>
          <a:bodyPr/>
          <a:lstStyle/>
          <a:p>
            <a:fld id="{3B9F33C8-8A6A-49A2-8949-28E9F813AC6F}" type="datetimeFigureOut">
              <a:rPr lang="en-US" smtClean="0"/>
              <a:t>6/6/2020</a:t>
            </a:fld>
            <a:endParaRPr lang="en-US"/>
          </a:p>
        </p:txBody>
      </p:sp>
      <p:sp>
        <p:nvSpPr>
          <p:cNvPr id="5" name="Footer Placeholder 4">
            <a:extLst>
              <a:ext uri="{FF2B5EF4-FFF2-40B4-BE49-F238E27FC236}">
                <a16:creationId xmlns:a16="http://schemas.microsoft.com/office/drawing/2014/main" id="{F47E28C1-4E05-45F5-8DC0-6129C28A9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9A298-6747-4E84-8C49-2602089745AF}"/>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94122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FC40-8C8E-4CD5-8CEC-8FC5856E3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F76AFB-EB0D-4266-AC2F-B7CA02252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2D626-284A-463A-97E3-CF8EF93CB4D7}"/>
              </a:ext>
            </a:extLst>
          </p:cNvPr>
          <p:cNvSpPr>
            <a:spLocks noGrp="1"/>
          </p:cNvSpPr>
          <p:nvPr>
            <p:ph type="dt" sz="half" idx="10"/>
          </p:nvPr>
        </p:nvSpPr>
        <p:spPr/>
        <p:txBody>
          <a:bodyPr/>
          <a:lstStyle/>
          <a:p>
            <a:fld id="{3B9F33C8-8A6A-49A2-8949-28E9F813AC6F}" type="datetimeFigureOut">
              <a:rPr lang="en-US" smtClean="0"/>
              <a:t>6/6/2020</a:t>
            </a:fld>
            <a:endParaRPr lang="en-US"/>
          </a:p>
        </p:txBody>
      </p:sp>
      <p:sp>
        <p:nvSpPr>
          <p:cNvPr id="5" name="Footer Placeholder 4">
            <a:extLst>
              <a:ext uri="{FF2B5EF4-FFF2-40B4-BE49-F238E27FC236}">
                <a16:creationId xmlns:a16="http://schemas.microsoft.com/office/drawing/2014/main" id="{F9F6239A-0202-4197-8BCD-0F6F3B1BA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132B5-0C2F-445A-8657-984FD0FEB5B8}"/>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9056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FF13-BB9C-4EC2-895B-A167BDBD5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32BB3D-8325-4020-AB88-A3E9672E5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5F54F-564A-47D3-8B85-B5C4243538D9}"/>
              </a:ext>
            </a:extLst>
          </p:cNvPr>
          <p:cNvSpPr>
            <a:spLocks noGrp="1"/>
          </p:cNvSpPr>
          <p:nvPr>
            <p:ph type="dt" sz="half" idx="10"/>
          </p:nvPr>
        </p:nvSpPr>
        <p:spPr/>
        <p:txBody>
          <a:bodyPr/>
          <a:lstStyle/>
          <a:p>
            <a:fld id="{3B9F33C8-8A6A-49A2-8949-28E9F813AC6F}" type="datetimeFigureOut">
              <a:rPr lang="en-US" smtClean="0"/>
              <a:t>6/6/2020</a:t>
            </a:fld>
            <a:endParaRPr lang="en-US"/>
          </a:p>
        </p:txBody>
      </p:sp>
      <p:sp>
        <p:nvSpPr>
          <p:cNvPr id="5" name="Footer Placeholder 4">
            <a:extLst>
              <a:ext uri="{FF2B5EF4-FFF2-40B4-BE49-F238E27FC236}">
                <a16:creationId xmlns:a16="http://schemas.microsoft.com/office/drawing/2014/main" id="{8ED23131-A06A-40FB-A003-5C292D00B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BB451-8661-42D6-812C-CC7240749123}"/>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33337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45D7-0577-4ECC-AE1A-B9D0467A3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4D2DC-A330-4C30-9AC9-F0D43808AB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21711A-AE9E-4551-AD8D-EF1F62993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A2060-7CD5-4430-ABA8-01C736E04DBF}"/>
              </a:ext>
            </a:extLst>
          </p:cNvPr>
          <p:cNvSpPr>
            <a:spLocks noGrp="1"/>
          </p:cNvSpPr>
          <p:nvPr>
            <p:ph type="dt" sz="half" idx="10"/>
          </p:nvPr>
        </p:nvSpPr>
        <p:spPr/>
        <p:txBody>
          <a:bodyPr/>
          <a:lstStyle/>
          <a:p>
            <a:fld id="{3B9F33C8-8A6A-49A2-8949-28E9F813AC6F}" type="datetimeFigureOut">
              <a:rPr lang="en-US" smtClean="0"/>
              <a:t>6/6/2020</a:t>
            </a:fld>
            <a:endParaRPr lang="en-US"/>
          </a:p>
        </p:txBody>
      </p:sp>
      <p:sp>
        <p:nvSpPr>
          <p:cNvPr id="6" name="Footer Placeholder 5">
            <a:extLst>
              <a:ext uri="{FF2B5EF4-FFF2-40B4-BE49-F238E27FC236}">
                <a16:creationId xmlns:a16="http://schemas.microsoft.com/office/drawing/2014/main" id="{DFAFEC48-DBC9-41F2-AD46-58AE1131A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67EC6-EA09-4B97-98D6-E0260F13D6A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3951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4A50-C086-4018-8546-1554DA1A1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7C149-A5CB-4EA2-858E-EA3123C43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5615C8-52C6-4046-A979-1C49A1499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89A43-F90C-4DF5-BDD3-62243006E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482FF-DD31-45BE-8B53-1F1E0A632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027C6-B1DC-4BE4-B486-1AAA7AFA2831}"/>
              </a:ext>
            </a:extLst>
          </p:cNvPr>
          <p:cNvSpPr>
            <a:spLocks noGrp="1"/>
          </p:cNvSpPr>
          <p:nvPr>
            <p:ph type="dt" sz="half" idx="10"/>
          </p:nvPr>
        </p:nvSpPr>
        <p:spPr/>
        <p:txBody>
          <a:bodyPr/>
          <a:lstStyle/>
          <a:p>
            <a:fld id="{3B9F33C8-8A6A-49A2-8949-28E9F813AC6F}" type="datetimeFigureOut">
              <a:rPr lang="en-US" smtClean="0"/>
              <a:t>6/6/2020</a:t>
            </a:fld>
            <a:endParaRPr lang="en-US"/>
          </a:p>
        </p:txBody>
      </p:sp>
      <p:sp>
        <p:nvSpPr>
          <p:cNvPr id="8" name="Footer Placeholder 7">
            <a:extLst>
              <a:ext uri="{FF2B5EF4-FFF2-40B4-BE49-F238E27FC236}">
                <a16:creationId xmlns:a16="http://schemas.microsoft.com/office/drawing/2014/main" id="{FFAC927D-89CD-4149-AE32-7D6B3FEFB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B8AA9-C276-408B-92E4-D305C5AD7A7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06990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BC6D-31C4-45C7-A202-213B171A5A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D171BE-F14A-4733-89AA-09CEDE2318FA}"/>
              </a:ext>
            </a:extLst>
          </p:cNvPr>
          <p:cNvSpPr>
            <a:spLocks noGrp="1"/>
          </p:cNvSpPr>
          <p:nvPr>
            <p:ph type="dt" sz="half" idx="10"/>
          </p:nvPr>
        </p:nvSpPr>
        <p:spPr/>
        <p:txBody>
          <a:bodyPr/>
          <a:lstStyle/>
          <a:p>
            <a:fld id="{3B9F33C8-8A6A-49A2-8949-28E9F813AC6F}" type="datetimeFigureOut">
              <a:rPr lang="en-US" smtClean="0"/>
              <a:t>6/6/2020</a:t>
            </a:fld>
            <a:endParaRPr lang="en-US"/>
          </a:p>
        </p:txBody>
      </p:sp>
      <p:sp>
        <p:nvSpPr>
          <p:cNvPr id="4" name="Footer Placeholder 3">
            <a:extLst>
              <a:ext uri="{FF2B5EF4-FFF2-40B4-BE49-F238E27FC236}">
                <a16:creationId xmlns:a16="http://schemas.microsoft.com/office/drawing/2014/main" id="{7FE4FE29-F75D-4A78-B038-A4BCD1376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D667C-AE37-445C-90E8-62DABF3BBD0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749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2C655-BBC8-4EEC-8240-945B8013371F}"/>
              </a:ext>
            </a:extLst>
          </p:cNvPr>
          <p:cNvSpPr>
            <a:spLocks noGrp="1"/>
          </p:cNvSpPr>
          <p:nvPr>
            <p:ph type="dt" sz="half" idx="10"/>
          </p:nvPr>
        </p:nvSpPr>
        <p:spPr/>
        <p:txBody>
          <a:bodyPr/>
          <a:lstStyle/>
          <a:p>
            <a:fld id="{3B9F33C8-8A6A-49A2-8949-28E9F813AC6F}" type="datetimeFigureOut">
              <a:rPr lang="en-US" smtClean="0"/>
              <a:t>6/6/2020</a:t>
            </a:fld>
            <a:endParaRPr lang="en-US"/>
          </a:p>
        </p:txBody>
      </p:sp>
      <p:sp>
        <p:nvSpPr>
          <p:cNvPr id="3" name="Footer Placeholder 2">
            <a:extLst>
              <a:ext uri="{FF2B5EF4-FFF2-40B4-BE49-F238E27FC236}">
                <a16:creationId xmlns:a16="http://schemas.microsoft.com/office/drawing/2014/main" id="{992A0ED1-C850-4409-A0D1-A145206F7B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2649C4-0B59-4A18-9BF4-2D22BF7CE46E}"/>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6967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B938-FCC5-478A-8EC0-F0653FC01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D5D93F-2F4D-472E-8B38-267CAC710E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A3EEC-1029-4838-AA25-A89943584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281F2-0E24-4A0D-B7E3-AD40C9DFA887}"/>
              </a:ext>
            </a:extLst>
          </p:cNvPr>
          <p:cNvSpPr>
            <a:spLocks noGrp="1"/>
          </p:cNvSpPr>
          <p:nvPr>
            <p:ph type="dt" sz="half" idx="10"/>
          </p:nvPr>
        </p:nvSpPr>
        <p:spPr/>
        <p:txBody>
          <a:bodyPr/>
          <a:lstStyle/>
          <a:p>
            <a:fld id="{3B9F33C8-8A6A-49A2-8949-28E9F813AC6F}" type="datetimeFigureOut">
              <a:rPr lang="en-US" smtClean="0"/>
              <a:t>6/6/2020</a:t>
            </a:fld>
            <a:endParaRPr lang="en-US"/>
          </a:p>
        </p:txBody>
      </p:sp>
      <p:sp>
        <p:nvSpPr>
          <p:cNvPr id="6" name="Footer Placeholder 5">
            <a:extLst>
              <a:ext uri="{FF2B5EF4-FFF2-40B4-BE49-F238E27FC236}">
                <a16:creationId xmlns:a16="http://schemas.microsoft.com/office/drawing/2014/main" id="{311A842E-423B-485B-8BFC-0D1C13C8C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71804-2BF4-4783-8752-DCB75E9E443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69660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5F4D-7C9F-43C8-8DB3-FC05094BD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9279-1332-4BFB-8925-2DAB64348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96C1CA-DB00-47F7-8298-94D136B71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525BC-EEB1-4AD5-80FB-453C405BE651}"/>
              </a:ext>
            </a:extLst>
          </p:cNvPr>
          <p:cNvSpPr>
            <a:spLocks noGrp="1"/>
          </p:cNvSpPr>
          <p:nvPr>
            <p:ph type="dt" sz="half" idx="10"/>
          </p:nvPr>
        </p:nvSpPr>
        <p:spPr/>
        <p:txBody>
          <a:bodyPr/>
          <a:lstStyle/>
          <a:p>
            <a:fld id="{3B9F33C8-8A6A-49A2-8949-28E9F813AC6F}" type="datetimeFigureOut">
              <a:rPr lang="en-US" smtClean="0"/>
              <a:t>6/6/2020</a:t>
            </a:fld>
            <a:endParaRPr lang="en-US"/>
          </a:p>
        </p:txBody>
      </p:sp>
      <p:sp>
        <p:nvSpPr>
          <p:cNvPr id="6" name="Footer Placeholder 5">
            <a:extLst>
              <a:ext uri="{FF2B5EF4-FFF2-40B4-BE49-F238E27FC236}">
                <a16:creationId xmlns:a16="http://schemas.microsoft.com/office/drawing/2014/main" id="{62D497B8-C233-4CB1-A4F5-4C36C2914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F6B85-2993-4F01-85A4-4AD40FEF496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811529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BD32F-CD76-4045-B723-C0FF0437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94176F-01FD-4E02-8C70-70DBCA3DF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72DC8-D291-4AFC-9DD6-8BCBE57C5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F33C8-8A6A-49A2-8949-28E9F813AC6F}" type="datetimeFigureOut">
              <a:rPr lang="en-US" smtClean="0"/>
              <a:t>6/6/2020</a:t>
            </a:fld>
            <a:endParaRPr lang="en-US"/>
          </a:p>
        </p:txBody>
      </p:sp>
      <p:sp>
        <p:nvSpPr>
          <p:cNvPr id="5" name="Footer Placeholder 4">
            <a:extLst>
              <a:ext uri="{FF2B5EF4-FFF2-40B4-BE49-F238E27FC236}">
                <a16:creationId xmlns:a16="http://schemas.microsoft.com/office/drawing/2014/main" id="{E78FF478-58DD-43BC-A62D-73AECE4A1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579D28-91BC-4C04-B1A4-F19BC4562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E45DA-37E0-4DEF-A6F5-3567A4B31782}" type="slidenum">
              <a:rPr lang="en-US" smtClean="0"/>
              <a:t>‹#›</a:t>
            </a:fld>
            <a:endParaRPr lang="en-US"/>
          </a:p>
        </p:txBody>
      </p:sp>
    </p:spTree>
    <p:extLst>
      <p:ext uri="{BB962C8B-B14F-4D97-AF65-F5344CB8AC3E}">
        <p14:creationId xmlns:p14="http://schemas.microsoft.com/office/powerpoint/2010/main" val="1355750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8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9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Busting .NET Myths</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Tree>
    <p:extLst>
      <p:ext uri="{BB962C8B-B14F-4D97-AF65-F5344CB8AC3E}">
        <p14:creationId xmlns:p14="http://schemas.microsoft.com/office/powerpoint/2010/main" val="186104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Goals</a:t>
            </a:r>
          </a:p>
        </p:txBody>
      </p:sp>
      <p:graphicFrame>
        <p:nvGraphicFramePr>
          <p:cNvPr id="7" name="Content Placeholder 3">
            <a:extLst>
              <a:ext uri="{FF2B5EF4-FFF2-40B4-BE49-F238E27FC236}">
                <a16:creationId xmlns:a16="http://schemas.microsoft.com/office/drawing/2014/main" id="{6A7CA52C-4883-4D2D-B5C6-8790D02D6DFB}"/>
              </a:ext>
            </a:extLst>
          </p:cNvPr>
          <p:cNvGraphicFramePr>
            <a:graphicFrameLocks noGrp="1"/>
          </p:cNvGraphicFramePr>
          <p:nvPr>
            <p:ph idx="1"/>
            <p:extLst>
              <p:ext uri="{D42A27DB-BD31-4B8C-83A1-F6EECF244321}">
                <p14:modId xmlns:p14="http://schemas.microsoft.com/office/powerpoint/2010/main" val="3111725756"/>
              </p:ext>
            </p:extLst>
          </p:nvPr>
        </p:nvGraphicFramePr>
        <p:xfrm>
          <a:off x="432154" y="1404387"/>
          <a:ext cx="11430000" cy="481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6336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Goals</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http://static3.bustaflash.com/funnystuff/gifs/holdmybeer/hold.jpg</a:t>
            </a:r>
          </a:p>
        </p:txBody>
      </p:sp>
      <p:pic>
        <p:nvPicPr>
          <p:cNvPr id="7" name="Picture 6">
            <a:extLst>
              <a:ext uri="{FF2B5EF4-FFF2-40B4-BE49-F238E27FC236}">
                <a16:creationId xmlns:a16="http://schemas.microsoft.com/office/drawing/2014/main" id="{01E3F3D6-3C59-4147-A26E-CF069F88D0C3}"/>
              </a:ext>
            </a:extLst>
          </p:cNvPr>
          <p:cNvPicPr>
            <a:picLocks noChangeAspect="1"/>
          </p:cNvPicPr>
          <p:nvPr/>
        </p:nvPicPr>
        <p:blipFill>
          <a:blip r:embed="rId3"/>
          <a:stretch>
            <a:fillRect/>
          </a:stretch>
        </p:blipFill>
        <p:spPr>
          <a:xfrm>
            <a:off x="3005288" y="1609992"/>
            <a:ext cx="6181423" cy="4388810"/>
          </a:xfrm>
          <a:prstGeom prst="rect">
            <a:avLst/>
          </a:prstGeom>
        </p:spPr>
      </p:pic>
    </p:spTree>
    <p:extLst>
      <p:ext uri="{BB962C8B-B14F-4D97-AF65-F5344CB8AC3E}">
        <p14:creationId xmlns:p14="http://schemas.microsoft.com/office/powerpoint/2010/main" val="2501395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Inference</a:t>
            </a:r>
          </a:p>
        </p:txBody>
      </p:sp>
      <p:sp>
        <p:nvSpPr>
          <p:cNvPr id="6" name="TextBox 5">
            <a:extLst>
              <a:ext uri="{FF2B5EF4-FFF2-40B4-BE49-F238E27FC236}">
                <a16:creationId xmlns:a16="http://schemas.microsoft.com/office/drawing/2014/main" id="{C8764BE9-A278-4768-AA49-C5658A927D38}"/>
              </a:ext>
            </a:extLst>
          </p:cNvPr>
          <p:cNvSpPr txBox="1"/>
          <p:nvPr/>
        </p:nvSpPr>
        <p:spPr>
          <a:xfrm>
            <a:off x="989955" y="1876624"/>
            <a:ext cx="10218439" cy="584775"/>
          </a:xfrm>
          <a:prstGeom prst="rect">
            <a:avLst/>
          </a:prstGeom>
          <a:noFill/>
        </p:spPr>
        <p:txBody>
          <a:bodyPr wrap="none" rtlCol="0">
            <a:spAutoFit/>
          </a:bodyPr>
          <a:lstStyle/>
          <a:p>
            <a:pPr algn="ctr"/>
            <a:r>
              <a:rPr lang="en-US" sz="3200" dirty="0"/>
              <a:t>Myth: The “</a:t>
            </a:r>
            <a:r>
              <a:rPr lang="en-US" sz="3200" dirty="0" err="1"/>
              <a:t>var</a:t>
            </a:r>
            <a:r>
              <a:rPr lang="en-US" sz="3200" dirty="0"/>
              <a:t>” keyword makes your variables dynamic</a:t>
            </a:r>
          </a:p>
        </p:txBody>
      </p:sp>
      <p:pic>
        <p:nvPicPr>
          <p:cNvPr id="8" name="Picture 7">
            <a:extLst>
              <a:ext uri="{FF2B5EF4-FFF2-40B4-BE49-F238E27FC236}">
                <a16:creationId xmlns:a16="http://schemas.microsoft.com/office/drawing/2014/main" id="{0D197FF0-746B-431E-AF97-D9A05454A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40" y="3365064"/>
            <a:ext cx="2167890" cy="2167890"/>
          </a:xfrm>
          <a:prstGeom prst="rect">
            <a:avLst/>
          </a:prstGeom>
        </p:spPr>
      </p:pic>
      <p:pic>
        <p:nvPicPr>
          <p:cNvPr id="9" name="Picture 8">
            <a:extLst>
              <a:ext uri="{FF2B5EF4-FFF2-40B4-BE49-F238E27FC236}">
                <a16:creationId xmlns:a16="http://schemas.microsoft.com/office/drawing/2014/main" id="{82B377AC-F331-45A3-BB32-B8C86A954B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8812" y="3078679"/>
            <a:ext cx="2740660" cy="2740660"/>
          </a:xfrm>
          <a:prstGeom prst="rect">
            <a:avLst/>
          </a:prstGeom>
        </p:spPr>
      </p:pic>
      <p:pic>
        <p:nvPicPr>
          <p:cNvPr id="10" name="Picture 9">
            <a:extLst>
              <a:ext uri="{FF2B5EF4-FFF2-40B4-BE49-F238E27FC236}">
                <a16:creationId xmlns:a16="http://schemas.microsoft.com/office/drawing/2014/main" id="{2E2551BC-DF19-4948-A368-DFE7AA9132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2920" y="3032425"/>
            <a:ext cx="2872740" cy="2872740"/>
          </a:xfrm>
          <a:prstGeom prst="rect">
            <a:avLst/>
          </a:prstGeom>
        </p:spPr>
      </p:pic>
    </p:spTree>
    <p:extLst>
      <p:ext uri="{BB962C8B-B14F-4D97-AF65-F5344CB8AC3E}">
        <p14:creationId xmlns:p14="http://schemas.microsoft.com/office/powerpoint/2010/main" val="958928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Inference</a:t>
            </a:r>
          </a:p>
        </p:txBody>
      </p:sp>
      <p:sp>
        <p:nvSpPr>
          <p:cNvPr id="7" name="TextBox 6">
            <a:extLst>
              <a:ext uri="{FF2B5EF4-FFF2-40B4-BE49-F238E27FC236}">
                <a16:creationId xmlns:a16="http://schemas.microsoft.com/office/drawing/2014/main" id="{4E65AA5A-0908-4E31-93F9-0C5DCDCD1AAA}"/>
              </a:ext>
            </a:extLst>
          </p:cNvPr>
          <p:cNvSpPr txBox="1"/>
          <p:nvPr/>
        </p:nvSpPr>
        <p:spPr>
          <a:xfrm>
            <a:off x="1710825" y="1982450"/>
            <a:ext cx="8770350" cy="1446550"/>
          </a:xfrm>
          <a:prstGeom prst="rect">
            <a:avLst/>
          </a:prstGeom>
          <a:noFill/>
        </p:spPr>
        <p:txBody>
          <a:bodyPr wrap="none" rtlCol="0">
            <a:spAutoFit/>
          </a:bodyPr>
          <a:lstStyle/>
          <a:p>
            <a:r>
              <a:rPr lang="en-US" sz="2200" dirty="0" err="1">
                <a:latin typeface="Cascadia Code" panose="020B0609020000020004" pitchFamily="49" charset="0"/>
                <a:cs typeface="Cascadia Code" panose="020B0609020000020004" pitchFamily="49" charset="0"/>
              </a:rPr>
              <a:t>int</a:t>
            </a:r>
            <a:r>
              <a:rPr lang="en-US" sz="2200" dirty="0">
                <a:latin typeface="Cascadia Code" panose="020B0609020000020004" pitchFamily="49" charset="0"/>
                <a:cs typeface="Cascadia Code" panose="020B0609020000020004" pitchFamily="49" charset="0"/>
              </a:rPr>
              <a:t> </a:t>
            </a:r>
            <a:r>
              <a:rPr lang="en-US" sz="2200" dirty="0" err="1">
                <a:latin typeface="Cascadia Code" panose="020B0609020000020004" pitchFamily="49" charset="0"/>
                <a:cs typeface="Cascadia Code" panose="020B0609020000020004" pitchFamily="49" charset="0"/>
              </a:rPr>
              <a:t>xExplicit</a:t>
            </a:r>
            <a:r>
              <a:rPr lang="en-US" sz="2200" dirty="0">
                <a:latin typeface="Cascadia Code" panose="020B0609020000020004" pitchFamily="49" charset="0"/>
                <a:cs typeface="Cascadia Code" panose="020B0609020000020004" pitchFamily="49" charset="0"/>
              </a:rPr>
              <a:t> = 41;</a:t>
            </a:r>
          </a:p>
          <a:p>
            <a:r>
              <a:rPr lang="en-US" sz="2200" dirty="0" err="1">
                <a:latin typeface="Cascadia Code" panose="020B0609020000020004" pitchFamily="49" charset="0"/>
                <a:cs typeface="Cascadia Code" panose="020B0609020000020004" pitchFamily="49" charset="0"/>
              </a:rPr>
              <a:t>Console.Out.WriteLine</a:t>
            </a:r>
            <a:r>
              <a:rPr lang="en-US" sz="2200" dirty="0">
                <a:latin typeface="Cascadia Code" panose="020B0609020000020004" pitchFamily="49" charset="0"/>
                <a:cs typeface="Cascadia Code" panose="020B0609020000020004" pitchFamily="49" charset="0"/>
              </a:rPr>
              <a:t>(</a:t>
            </a:r>
            <a:r>
              <a:rPr lang="en-US" sz="2200" dirty="0" err="1">
                <a:latin typeface="Cascadia Code" panose="020B0609020000020004" pitchFamily="49" charset="0"/>
                <a:cs typeface="Cascadia Code" panose="020B0609020000020004" pitchFamily="49" charset="0"/>
              </a:rPr>
              <a:t>xExplicit.GetType</a:t>
            </a:r>
            <a:r>
              <a:rPr lang="en-US" sz="2200" dirty="0">
                <a:latin typeface="Cascadia Code" panose="020B0609020000020004" pitchFamily="49" charset="0"/>
                <a:cs typeface="Cascadia Code" panose="020B0609020000020004" pitchFamily="49" charset="0"/>
              </a:rPr>
              <a:t>().</a:t>
            </a:r>
            <a:r>
              <a:rPr lang="en-US" sz="2200" dirty="0" err="1">
                <a:latin typeface="Cascadia Code" panose="020B0609020000020004" pitchFamily="49" charset="0"/>
                <a:cs typeface="Cascadia Code" panose="020B0609020000020004" pitchFamily="49" charset="0"/>
              </a:rPr>
              <a:t>FullName</a:t>
            </a:r>
            <a:r>
              <a:rPr lang="en-US" sz="2200" dirty="0">
                <a:latin typeface="Cascadia Code" panose="020B0609020000020004" pitchFamily="49" charset="0"/>
                <a:cs typeface="Cascadia Code" panose="020B0609020000020004" pitchFamily="49" charset="0"/>
              </a:rPr>
              <a:t>);</a:t>
            </a:r>
          </a:p>
          <a:p>
            <a:r>
              <a:rPr lang="en-US" sz="2200" dirty="0" err="1">
                <a:latin typeface="Cascadia Code" panose="020B0609020000020004" pitchFamily="49" charset="0"/>
                <a:cs typeface="Cascadia Code" panose="020B0609020000020004" pitchFamily="49" charset="0"/>
              </a:rPr>
              <a:t>var</a:t>
            </a:r>
            <a:r>
              <a:rPr lang="en-US" sz="2200" dirty="0">
                <a:latin typeface="Cascadia Code" panose="020B0609020000020004" pitchFamily="49" charset="0"/>
                <a:cs typeface="Cascadia Code" panose="020B0609020000020004" pitchFamily="49" charset="0"/>
              </a:rPr>
              <a:t> </a:t>
            </a:r>
            <a:r>
              <a:rPr lang="en-US" sz="2200" dirty="0" err="1">
                <a:latin typeface="Cascadia Code" panose="020B0609020000020004" pitchFamily="49" charset="0"/>
                <a:cs typeface="Cascadia Code" panose="020B0609020000020004" pitchFamily="49" charset="0"/>
              </a:rPr>
              <a:t>xInferred</a:t>
            </a:r>
            <a:r>
              <a:rPr lang="en-US" sz="2200" dirty="0">
                <a:latin typeface="Cascadia Code" panose="020B0609020000020004" pitchFamily="49" charset="0"/>
                <a:cs typeface="Cascadia Code" panose="020B0609020000020004" pitchFamily="49" charset="0"/>
              </a:rPr>
              <a:t> = 44;</a:t>
            </a:r>
          </a:p>
          <a:p>
            <a:r>
              <a:rPr lang="en-US" sz="2200" dirty="0" err="1">
                <a:latin typeface="Cascadia Code" panose="020B0609020000020004" pitchFamily="49" charset="0"/>
                <a:cs typeface="Cascadia Code" panose="020B0609020000020004" pitchFamily="49" charset="0"/>
              </a:rPr>
              <a:t>Console.Out.WriteLine</a:t>
            </a:r>
            <a:r>
              <a:rPr lang="en-US" sz="2200" dirty="0">
                <a:latin typeface="Cascadia Code" panose="020B0609020000020004" pitchFamily="49" charset="0"/>
                <a:cs typeface="Cascadia Code" panose="020B0609020000020004" pitchFamily="49" charset="0"/>
              </a:rPr>
              <a:t>(</a:t>
            </a:r>
            <a:r>
              <a:rPr lang="en-US" sz="2200" dirty="0" err="1">
                <a:latin typeface="Cascadia Code" panose="020B0609020000020004" pitchFamily="49" charset="0"/>
                <a:cs typeface="Cascadia Code" panose="020B0609020000020004" pitchFamily="49" charset="0"/>
              </a:rPr>
              <a:t>xInferred.GetType</a:t>
            </a:r>
            <a:r>
              <a:rPr lang="en-US" sz="2200" dirty="0">
                <a:latin typeface="Cascadia Code" panose="020B0609020000020004" pitchFamily="49" charset="0"/>
                <a:cs typeface="Cascadia Code" panose="020B0609020000020004" pitchFamily="49" charset="0"/>
              </a:rPr>
              <a:t>().</a:t>
            </a:r>
            <a:r>
              <a:rPr lang="en-US" sz="2200" dirty="0" err="1">
                <a:latin typeface="Cascadia Code" panose="020B0609020000020004" pitchFamily="49" charset="0"/>
                <a:cs typeface="Cascadia Code" panose="020B0609020000020004" pitchFamily="49" charset="0"/>
              </a:rPr>
              <a:t>FullName</a:t>
            </a:r>
            <a:r>
              <a:rPr lang="en-US" sz="2200" dirty="0">
                <a:latin typeface="Cascadia Code" panose="020B0609020000020004" pitchFamily="49" charset="0"/>
                <a:cs typeface="Cascadia Code" panose="020B0609020000020004" pitchFamily="49" charset="0"/>
              </a:rPr>
              <a:t>);</a:t>
            </a:r>
          </a:p>
        </p:txBody>
      </p:sp>
      <p:pic>
        <p:nvPicPr>
          <p:cNvPr id="11" name="Picture 10">
            <a:extLst>
              <a:ext uri="{FF2B5EF4-FFF2-40B4-BE49-F238E27FC236}">
                <a16:creationId xmlns:a16="http://schemas.microsoft.com/office/drawing/2014/main" id="{887F459A-C0B9-4E13-ADCE-FDFB00BC9599}"/>
              </a:ext>
            </a:extLst>
          </p:cNvPr>
          <p:cNvPicPr>
            <a:picLocks noChangeAspect="1"/>
          </p:cNvPicPr>
          <p:nvPr/>
        </p:nvPicPr>
        <p:blipFill>
          <a:blip r:embed="rId3"/>
          <a:stretch>
            <a:fillRect/>
          </a:stretch>
        </p:blipFill>
        <p:spPr>
          <a:xfrm>
            <a:off x="3319467" y="3954051"/>
            <a:ext cx="5553064" cy="2055178"/>
          </a:xfrm>
          <a:prstGeom prst="rect">
            <a:avLst/>
          </a:prstGeom>
        </p:spPr>
      </p:pic>
    </p:spTree>
    <p:extLst>
      <p:ext uri="{BB962C8B-B14F-4D97-AF65-F5344CB8AC3E}">
        <p14:creationId xmlns:p14="http://schemas.microsoft.com/office/powerpoint/2010/main" val="1448574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Inference</a:t>
            </a:r>
          </a:p>
        </p:txBody>
      </p:sp>
      <p:sp>
        <p:nvSpPr>
          <p:cNvPr id="5" name="TextBox 4">
            <a:extLst>
              <a:ext uri="{FF2B5EF4-FFF2-40B4-BE49-F238E27FC236}">
                <a16:creationId xmlns:a16="http://schemas.microsoft.com/office/drawing/2014/main" id="{A92EB8EC-E96A-4D79-94F2-8AA513582AC4}"/>
              </a:ext>
            </a:extLst>
          </p:cNvPr>
          <p:cNvSpPr txBox="1"/>
          <p:nvPr/>
        </p:nvSpPr>
        <p:spPr>
          <a:xfrm>
            <a:off x="1958489" y="1570612"/>
            <a:ext cx="8275022" cy="2123658"/>
          </a:xfrm>
          <a:prstGeom prst="rect">
            <a:avLst/>
          </a:prstGeom>
          <a:noFill/>
        </p:spPr>
        <p:txBody>
          <a:bodyPr wrap="none" rtlCol="0">
            <a:spAutoFit/>
          </a:bodyPr>
          <a:lstStyle/>
          <a:p>
            <a:r>
              <a:rPr lang="en-US" sz="2200" dirty="0">
                <a:latin typeface="Cascadia Code" panose="020B0609020000020004" pitchFamily="49" charset="0"/>
                <a:cs typeface="Cascadia Code" panose="020B0609020000020004" pitchFamily="49" charset="0"/>
              </a:rPr>
              <a:t>Dictionary&lt;</a:t>
            </a:r>
            <a:r>
              <a:rPr lang="en-US" sz="2200" dirty="0" err="1">
                <a:latin typeface="Cascadia Code" panose="020B0609020000020004" pitchFamily="49" charset="0"/>
                <a:cs typeface="Cascadia Code" panose="020B0609020000020004" pitchFamily="49" charset="0"/>
              </a:rPr>
              <a:t>int</a:t>
            </a:r>
            <a:r>
              <a:rPr lang="en-US" sz="2200" dirty="0">
                <a:latin typeface="Cascadia Code" panose="020B0609020000020004" pitchFamily="49" charset="0"/>
                <a:cs typeface="Cascadia Code" panose="020B0609020000020004" pitchFamily="49" charset="0"/>
              </a:rPr>
              <a:t>, string&gt; </a:t>
            </a:r>
            <a:r>
              <a:rPr lang="en-US" sz="2200" dirty="0" err="1">
                <a:latin typeface="Cascadia Code" panose="020B0609020000020004" pitchFamily="49" charset="0"/>
                <a:cs typeface="Cascadia Code" panose="020B0609020000020004" pitchFamily="49" charset="0"/>
              </a:rPr>
              <a:t>pairsExplicit</a:t>
            </a:r>
            <a:r>
              <a:rPr lang="en-US" sz="2200" dirty="0">
                <a:latin typeface="Cascadia Code" panose="020B0609020000020004" pitchFamily="49" charset="0"/>
                <a:cs typeface="Cascadia Code" panose="020B0609020000020004" pitchFamily="49" charset="0"/>
              </a:rPr>
              <a:t> =</a:t>
            </a:r>
          </a:p>
          <a:p>
            <a:r>
              <a:rPr lang="en-US" sz="2200" dirty="0">
                <a:latin typeface="Cascadia Code" panose="020B0609020000020004" pitchFamily="49" charset="0"/>
                <a:cs typeface="Cascadia Code" panose="020B0609020000020004" pitchFamily="49" charset="0"/>
              </a:rPr>
              <a:t>  new Dictionary&lt;</a:t>
            </a:r>
            <a:r>
              <a:rPr lang="en-US" sz="2200" dirty="0" err="1">
                <a:latin typeface="Cascadia Code" panose="020B0609020000020004" pitchFamily="49" charset="0"/>
                <a:cs typeface="Cascadia Code" panose="020B0609020000020004" pitchFamily="49" charset="0"/>
              </a:rPr>
              <a:t>int</a:t>
            </a:r>
            <a:r>
              <a:rPr lang="en-US" sz="2200" dirty="0">
                <a:latin typeface="Cascadia Code" panose="020B0609020000020004" pitchFamily="49" charset="0"/>
                <a:cs typeface="Cascadia Code" panose="020B0609020000020004" pitchFamily="49" charset="0"/>
              </a:rPr>
              <a:t>, string&gt; { { 22, "data" } };</a:t>
            </a:r>
          </a:p>
          <a:p>
            <a:r>
              <a:rPr lang="en-US" sz="2200" dirty="0" err="1">
                <a:latin typeface="Cascadia Code" panose="020B0609020000020004" pitchFamily="49" charset="0"/>
                <a:cs typeface="Cascadia Code" panose="020B0609020000020004" pitchFamily="49" charset="0"/>
              </a:rPr>
              <a:t>Console.Out.WriteLine</a:t>
            </a:r>
            <a:r>
              <a:rPr lang="en-US" sz="2200" dirty="0">
                <a:latin typeface="Cascadia Code" panose="020B0609020000020004" pitchFamily="49" charset="0"/>
                <a:cs typeface="Cascadia Code" panose="020B0609020000020004" pitchFamily="49" charset="0"/>
              </a:rPr>
              <a:t>(</a:t>
            </a:r>
            <a:r>
              <a:rPr lang="en-US" sz="2200" dirty="0" err="1">
                <a:latin typeface="Cascadia Code" panose="020B0609020000020004" pitchFamily="49" charset="0"/>
                <a:cs typeface="Cascadia Code" panose="020B0609020000020004" pitchFamily="49" charset="0"/>
              </a:rPr>
              <a:t>pairsExplicit</a:t>
            </a:r>
            <a:r>
              <a:rPr lang="en-US" sz="2200" dirty="0">
                <a:latin typeface="Cascadia Code" panose="020B0609020000020004" pitchFamily="49" charset="0"/>
                <a:cs typeface="Cascadia Code" panose="020B0609020000020004" pitchFamily="49" charset="0"/>
              </a:rPr>
              <a:t>[22]);</a:t>
            </a:r>
          </a:p>
          <a:p>
            <a:r>
              <a:rPr lang="en-US" sz="2200" dirty="0" err="1">
                <a:latin typeface="Cascadia Code" panose="020B0609020000020004" pitchFamily="49" charset="0"/>
                <a:cs typeface="Cascadia Code" panose="020B0609020000020004" pitchFamily="49" charset="0"/>
              </a:rPr>
              <a:t>var</a:t>
            </a:r>
            <a:r>
              <a:rPr lang="en-US" sz="2200" dirty="0">
                <a:latin typeface="Cascadia Code" panose="020B0609020000020004" pitchFamily="49" charset="0"/>
                <a:cs typeface="Cascadia Code" panose="020B0609020000020004" pitchFamily="49" charset="0"/>
              </a:rPr>
              <a:t> </a:t>
            </a:r>
            <a:r>
              <a:rPr lang="en-US" sz="2200" dirty="0" err="1">
                <a:latin typeface="Cascadia Code" panose="020B0609020000020004" pitchFamily="49" charset="0"/>
                <a:cs typeface="Cascadia Code" panose="020B0609020000020004" pitchFamily="49" charset="0"/>
              </a:rPr>
              <a:t>pairsInferred</a:t>
            </a:r>
            <a:r>
              <a:rPr lang="en-US" sz="2200" dirty="0">
                <a:latin typeface="Cascadia Code" panose="020B0609020000020004" pitchFamily="49" charset="0"/>
                <a:cs typeface="Cascadia Code" panose="020B0609020000020004" pitchFamily="49" charset="0"/>
              </a:rPr>
              <a:t> =</a:t>
            </a:r>
          </a:p>
          <a:p>
            <a:r>
              <a:rPr lang="en-US" sz="2200" dirty="0">
                <a:latin typeface="Cascadia Code" panose="020B0609020000020004" pitchFamily="49" charset="0"/>
                <a:cs typeface="Cascadia Code" panose="020B0609020000020004" pitchFamily="49" charset="0"/>
              </a:rPr>
              <a:t>  new Dictionary&lt;</a:t>
            </a:r>
            <a:r>
              <a:rPr lang="en-US" sz="2200" dirty="0" err="1">
                <a:latin typeface="Cascadia Code" panose="020B0609020000020004" pitchFamily="49" charset="0"/>
                <a:cs typeface="Cascadia Code" panose="020B0609020000020004" pitchFamily="49" charset="0"/>
              </a:rPr>
              <a:t>int</a:t>
            </a:r>
            <a:r>
              <a:rPr lang="en-US" sz="2200" dirty="0">
                <a:latin typeface="Cascadia Code" panose="020B0609020000020004" pitchFamily="49" charset="0"/>
                <a:cs typeface="Cascadia Code" panose="020B0609020000020004" pitchFamily="49" charset="0"/>
              </a:rPr>
              <a:t>, string&gt; { { 22, "data" } };</a:t>
            </a:r>
          </a:p>
          <a:p>
            <a:r>
              <a:rPr lang="en-US" sz="2200" dirty="0" err="1">
                <a:latin typeface="Cascadia Code" panose="020B0609020000020004" pitchFamily="49" charset="0"/>
                <a:cs typeface="Cascadia Code" panose="020B0609020000020004" pitchFamily="49" charset="0"/>
              </a:rPr>
              <a:t>Console.Out.WriteLine</a:t>
            </a:r>
            <a:r>
              <a:rPr lang="en-US" sz="2200" dirty="0">
                <a:latin typeface="Cascadia Code" panose="020B0609020000020004" pitchFamily="49" charset="0"/>
                <a:cs typeface="Cascadia Code" panose="020B0609020000020004" pitchFamily="49" charset="0"/>
              </a:rPr>
              <a:t>(</a:t>
            </a:r>
            <a:r>
              <a:rPr lang="en-US" sz="2200" dirty="0" err="1">
                <a:latin typeface="Cascadia Code" panose="020B0609020000020004" pitchFamily="49" charset="0"/>
                <a:cs typeface="Cascadia Code" panose="020B0609020000020004" pitchFamily="49" charset="0"/>
              </a:rPr>
              <a:t>pairsInferred</a:t>
            </a:r>
            <a:r>
              <a:rPr lang="en-US" sz="2200" dirty="0">
                <a:latin typeface="Cascadia Code" panose="020B0609020000020004" pitchFamily="49" charset="0"/>
                <a:cs typeface="Cascadia Code" panose="020B0609020000020004" pitchFamily="49" charset="0"/>
              </a:rPr>
              <a:t>[22]);</a:t>
            </a:r>
          </a:p>
        </p:txBody>
      </p:sp>
      <p:pic>
        <p:nvPicPr>
          <p:cNvPr id="6" name="Picture 5">
            <a:extLst>
              <a:ext uri="{FF2B5EF4-FFF2-40B4-BE49-F238E27FC236}">
                <a16:creationId xmlns:a16="http://schemas.microsoft.com/office/drawing/2014/main" id="{0C7919C8-F3C8-46BC-9249-EB1306F21411}"/>
              </a:ext>
            </a:extLst>
          </p:cNvPr>
          <p:cNvPicPr>
            <a:picLocks noChangeAspect="1"/>
          </p:cNvPicPr>
          <p:nvPr/>
        </p:nvPicPr>
        <p:blipFill>
          <a:blip r:embed="rId3"/>
          <a:stretch>
            <a:fillRect/>
          </a:stretch>
        </p:blipFill>
        <p:spPr>
          <a:xfrm>
            <a:off x="3025442" y="3881784"/>
            <a:ext cx="6147398" cy="2207138"/>
          </a:xfrm>
          <a:prstGeom prst="rect">
            <a:avLst/>
          </a:prstGeom>
        </p:spPr>
      </p:pic>
    </p:spTree>
    <p:extLst>
      <p:ext uri="{BB962C8B-B14F-4D97-AF65-F5344CB8AC3E}">
        <p14:creationId xmlns:p14="http://schemas.microsoft.com/office/powerpoint/2010/main" val="3086720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Inference</a:t>
            </a:r>
          </a:p>
        </p:txBody>
      </p:sp>
      <p:sp>
        <p:nvSpPr>
          <p:cNvPr id="7" name="TextBox 6">
            <a:extLst>
              <a:ext uri="{FF2B5EF4-FFF2-40B4-BE49-F238E27FC236}">
                <a16:creationId xmlns:a16="http://schemas.microsoft.com/office/drawing/2014/main" id="{70C4A5FB-AEC6-4CE2-BE9B-AC342AC7DAEE}"/>
              </a:ext>
            </a:extLst>
          </p:cNvPr>
          <p:cNvSpPr txBox="1"/>
          <p:nvPr/>
        </p:nvSpPr>
        <p:spPr>
          <a:xfrm>
            <a:off x="3444472" y="1573352"/>
            <a:ext cx="5303055" cy="4832092"/>
          </a:xfrm>
          <a:prstGeom prst="rect">
            <a:avLst/>
          </a:prstGeom>
          <a:noFill/>
        </p:spPr>
        <p:txBody>
          <a:bodyPr wrap="none" rtlCol="0">
            <a:spAutoFit/>
          </a:bodyPr>
          <a:lstStyle/>
          <a:p>
            <a:r>
              <a:rPr lang="en-US" sz="2200" dirty="0">
                <a:latin typeface="Cascadia Code" panose="020B0609020000020004" pitchFamily="49" charset="0"/>
                <a:cs typeface="Cascadia Code" panose="020B0609020000020004" pitchFamily="49" charset="0"/>
              </a:rPr>
              <a:t>public interface </a:t>
            </a:r>
            <a:r>
              <a:rPr lang="en-US" sz="2200" dirty="0" err="1">
                <a:latin typeface="Cascadia Code" panose="020B0609020000020004" pitchFamily="49" charset="0"/>
                <a:cs typeface="Cascadia Code" panose="020B0609020000020004" pitchFamily="49" charset="0"/>
              </a:rPr>
              <a:t>IBase</a:t>
            </a:r>
            <a:endParaRPr lang="en-US" sz="2200" dirty="0">
              <a:latin typeface="Cascadia Code" panose="020B0609020000020004" pitchFamily="49" charset="0"/>
              <a:cs typeface="Cascadia Code" panose="020B0609020000020004" pitchFamily="49" charset="0"/>
            </a:endParaRPr>
          </a:p>
          <a:p>
            <a:r>
              <a:rPr lang="en-US" sz="2200" dirty="0">
                <a:latin typeface="Cascadia Code" panose="020B0609020000020004" pitchFamily="49" charset="0"/>
                <a:cs typeface="Cascadia Code" panose="020B0609020000020004" pitchFamily="49" charset="0"/>
              </a:rPr>
              <a:t>{</a:t>
            </a:r>
          </a:p>
          <a:p>
            <a:r>
              <a:rPr lang="en-US" sz="2200" dirty="0">
                <a:latin typeface="Cascadia Code" panose="020B0609020000020004" pitchFamily="49" charset="0"/>
                <a:cs typeface="Cascadia Code" panose="020B0609020000020004" pitchFamily="49" charset="0"/>
              </a:rPr>
              <a:t>  void DoSomething();</a:t>
            </a:r>
          </a:p>
          <a:p>
            <a:r>
              <a:rPr lang="en-US" sz="2200" dirty="0">
                <a:latin typeface="Cascadia Code" panose="020B0609020000020004" pitchFamily="49" charset="0"/>
                <a:cs typeface="Cascadia Code" panose="020B0609020000020004" pitchFamily="49" charset="0"/>
              </a:rPr>
              <a:t>}</a:t>
            </a:r>
          </a:p>
          <a:p>
            <a:endParaRPr lang="en-US" sz="2200" dirty="0">
              <a:latin typeface="Cascadia Code" panose="020B0609020000020004" pitchFamily="49" charset="0"/>
              <a:cs typeface="Cascadia Code" panose="020B0609020000020004" pitchFamily="49" charset="0"/>
            </a:endParaRPr>
          </a:p>
          <a:p>
            <a:r>
              <a:rPr lang="en-US" sz="2200" dirty="0">
                <a:latin typeface="Cascadia Code" panose="020B0609020000020004" pitchFamily="49" charset="0"/>
                <a:cs typeface="Cascadia Code" panose="020B0609020000020004" pitchFamily="49" charset="0"/>
              </a:rPr>
              <a:t>public class </a:t>
            </a:r>
            <a:r>
              <a:rPr lang="en-US" sz="2200" dirty="0" err="1">
                <a:latin typeface="Cascadia Code" panose="020B0609020000020004" pitchFamily="49" charset="0"/>
                <a:cs typeface="Cascadia Code" panose="020B0609020000020004" pitchFamily="49" charset="0"/>
              </a:rPr>
              <a:t>ABase</a:t>
            </a:r>
            <a:r>
              <a:rPr lang="en-US" sz="2200" dirty="0">
                <a:latin typeface="Cascadia Code" panose="020B0609020000020004" pitchFamily="49" charset="0"/>
                <a:cs typeface="Cascadia Code" panose="020B0609020000020004" pitchFamily="49" charset="0"/>
              </a:rPr>
              <a:t> : </a:t>
            </a:r>
            <a:r>
              <a:rPr lang="en-US" sz="2200" dirty="0" err="1">
                <a:latin typeface="Cascadia Code" panose="020B0609020000020004" pitchFamily="49" charset="0"/>
                <a:cs typeface="Cascadia Code" panose="020B0609020000020004" pitchFamily="49" charset="0"/>
              </a:rPr>
              <a:t>IBase</a:t>
            </a:r>
            <a:endParaRPr lang="en-US" sz="2200" dirty="0">
              <a:latin typeface="Cascadia Code" panose="020B0609020000020004" pitchFamily="49" charset="0"/>
              <a:cs typeface="Cascadia Code" panose="020B0609020000020004" pitchFamily="49" charset="0"/>
            </a:endParaRPr>
          </a:p>
          <a:p>
            <a:r>
              <a:rPr lang="en-US" sz="2200" dirty="0">
                <a:latin typeface="Cascadia Code" panose="020B0609020000020004" pitchFamily="49" charset="0"/>
                <a:cs typeface="Cascadia Code" panose="020B0609020000020004" pitchFamily="49" charset="0"/>
              </a:rPr>
              <a:t>{</a:t>
            </a:r>
          </a:p>
          <a:p>
            <a:r>
              <a:rPr lang="en-US" sz="2200" dirty="0">
                <a:latin typeface="Cascadia Code" panose="020B0609020000020004" pitchFamily="49" charset="0"/>
                <a:cs typeface="Cascadia Code" panose="020B0609020000020004" pitchFamily="49" charset="0"/>
              </a:rPr>
              <a:t>  public void DoSomething() { }</a:t>
            </a:r>
          </a:p>
          <a:p>
            <a:r>
              <a:rPr lang="en-US" sz="2200" dirty="0">
                <a:latin typeface="Cascadia Code" panose="020B0609020000020004" pitchFamily="49" charset="0"/>
                <a:cs typeface="Cascadia Code" panose="020B0609020000020004" pitchFamily="49" charset="0"/>
              </a:rPr>
              <a:t>}</a:t>
            </a:r>
          </a:p>
          <a:p>
            <a:endParaRPr lang="en-US" sz="2200" dirty="0">
              <a:latin typeface="Cascadia Code" panose="020B0609020000020004" pitchFamily="49" charset="0"/>
              <a:cs typeface="Cascadia Code" panose="020B0609020000020004" pitchFamily="49" charset="0"/>
            </a:endParaRPr>
          </a:p>
          <a:p>
            <a:r>
              <a:rPr lang="en-US" sz="2200" dirty="0">
                <a:latin typeface="Cascadia Code" panose="020B0609020000020004" pitchFamily="49" charset="0"/>
                <a:cs typeface="Cascadia Code" panose="020B0609020000020004" pitchFamily="49" charset="0"/>
              </a:rPr>
              <a:t>public class </a:t>
            </a:r>
            <a:r>
              <a:rPr lang="en-US" sz="2200" dirty="0" err="1">
                <a:latin typeface="Cascadia Code" panose="020B0609020000020004" pitchFamily="49" charset="0"/>
                <a:cs typeface="Cascadia Code" panose="020B0609020000020004" pitchFamily="49" charset="0"/>
              </a:rPr>
              <a:t>BBase</a:t>
            </a:r>
            <a:r>
              <a:rPr lang="en-US" sz="2200" dirty="0">
                <a:latin typeface="Cascadia Code" panose="020B0609020000020004" pitchFamily="49" charset="0"/>
                <a:cs typeface="Cascadia Code" panose="020B0609020000020004" pitchFamily="49" charset="0"/>
              </a:rPr>
              <a:t> : </a:t>
            </a:r>
            <a:r>
              <a:rPr lang="en-US" sz="2200" dirty="0" err="1">
                <a:latin typeface="Cascadia Code" panose="020B0609020000020004" pitchFamily="49" charset="0"/>
                <a:cs typeface="Cascadia Code" panose="020B0609020000020004" pitchFamily="49" charset="0"/>
              </a:rPr>
              <a:t>IBase</a:t>
            </a:r>
            <a:endParaRPr lang="en-US" sz="2200" dirty="0">
              <a:latin typeface="Cascadia Code" panose="020B0609020000020004" pitchFamily="49" charset="0"/>
              <a:cs typeface="Cascadia Code" panose="020B0609020000020004" pitchFamily="49" charset="0"/>
            </a:endParaRPr>
          </a:p>
          <a:p>
            <a:r>
              <a:rPr lang="en-US" sz="2200" dirty="0">
                <a:latin typeface="Cascadia Code" panose="020B0609020000020004" pitchFamily="49" charset="0"/>
                <a:cs typeface="Cascadia Code" panose="020B0609020000020004" pitchFamily="49" charset="0"/>
              </a:rPr>
              <a:t>{</a:t>
            </a:r>
          </a:p>
          <a:p>
            <a:r>
              <a:rPr lang="en-US" sz="2200" dirty="0">
                <a:latin typeface="Cascadia Code" panose="020B0609020000020004" pitchFamily="49" charset="0"/>
                <a:cs typeface="Cascadia Code" panose="020B0609020000020004" pitchFamily="49" charset="0"/>
              </a:rPr>
              <a:t>  public void DoSomething() { }</a:t>
            </a:r>
          </a:p>
          <a:p>
            <a:r>
              <a:rPr lang="en-US" sz="22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880453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Inference</a:t>
            </a:r>
          </a:p>
        </p:txBody>
      </p:sp>
      <p:sp>
        <p:nvSpPr>
          <p:cNvPr id="4" name="TextBox 3">
            <a:extLst>
              <a:ext uri="{FF2B5EF4-FFF2-40B4-BE49-F238E27FC236}">
                <a16:creationId xmlns:a16="http://schemas.microsoft.com/office/drawing/2014/main" id="{7789B8F3-8946-4EAE-BC38-1B82C55B8EB3}"/>
              </a:ext>
            </a:extLst>
          </p:cNvPr>
          <p:cNvSpPr txBox="1"/>
          <p:nvPr/>
        </p:nvSpPr>
        <p:spPr>
          <a:xfrm>
            <a:off x="2949144" y="1322229"/>
            <a:ext cx="6293711" cy="5170646"/>
          </a:xfrm>
          <a:prstGeom prst="rect">
            <a:avLst/>
          </a:prstGeom>
          <a:noFill/>
        </p:spPr>
        <p:txBody>
          <a:bodyPr wrap="none" rtlCol="0">
            <a:spAutoFit/>
          </a:bodyPr>
          <a:lstStyle/>
          <a:p>
            <a:r>
              <a:rPr lang="en-US" sz="2200" dirty="0" err="1">
                <a:latin typeface="Cascadia Code" panose="020B0609020000020004" pitchFamily="49" charset="0"/>
                <a:cs typeface="Cascadia Code" panose="020B0609020000020004" pitchFamily="49" charset="0"/>
              </a:rPr>
              <a:t>var</a:t>
            </a:r>
            <a:r>
              <a:rPr lang="en-US" sz="2200" dirty="0">
                <a:latin typeface="Cascadia Code" panose="020B0609020000020004" pitchFamily="49" charset="0"/>
                <a:cs typeface="Cascadia Code" panose="020B0609020000020004" pitchFamily="49" charset="0"/>
              </a:rPr>
              <a:t> </a:t>
            </a:r>
            <a:r>
              <a:rPr lang="en-US" sz="2200" dirty="0" err="1">
                <a:latin typeface="Cascadia Code" panose="020B0609020000020004" pitchFamily="49" charset="0"/>
                <a:cs typeface="Cascadia Code" panose="020B0609020000020004" pitchFamily="49" charset="0"/>
              </a:rPr>
              <a:t>varBase</a:t>
            </a:r>
            <a:r>
              <a:rPr lang="en-US" sz="2200" dirty="0">
                <a:latin typeface="Cascadia Code" panose="020B0609020000020004" pitchFamily="49" charset="0"/>
                <a:cs typeface="Cascadia Code" panose="020B0609020000020004" pitchFamily="49" charset="0"/>
              </a:rPr>
              <a:t> = </a:t>
            </a:r>
            <a:r>
              <a:rPr lang="en-US" sz="2200" dirty="0" err="1">
                <a:latin typeface="Cascadia Code" panose="020B0609020000020004" pitchFamily="49" charset="0"/>
                <a:cs typeface="Cascadia Code" panose="020B0609020000020004" pitchFamily="49" charset="0"/>
              </a:rPr>
              <a:t>xExplicit</a:t>
            </a:r>
            <a:r>
              <a:rPr lang="en-US" sz="2200" dirty="0">
                <a:latin typeface="Cascadia Code" panose="020B0609020000020004" pitchFamily="49" charset="0"/>
                <a:cs typeface="Cascadia Code" panose="020B0609020000020004" pitchFamily="49" charset="0"/>
              </a:rPr>
              <a:t> % 2 == 0 ?</a:t>
            </a:r>
          </a:p>
          <a:p>
            <a:r>
              <a:rPr lang="en-US" sz="2200" dirty="0">
                <a:latin typeface="Cascadia Code" panose="020B0609020000020004" pitchFamily="49" charset="0"/>
                <a:cs typeface="Cascadia Code" panose="020B0609020000020004" pitchFamily="49" charset="0"/>
              </a:rPr>
              <a:t>  new </a:t>
            </a:r>
            <a:r>
              <a:rPr lang="en-US" sz="2200" dirty="0" err="1">
                <a:latin typeface="Cascadia Code" panose="020B0609020000020004" pitchFamily="49" charset="0"/>
                <a:cs typeface="Cascadia Code" panose="020B0609020000020004" pitchFamily="49" charset="0"/>
              </a:rPr>
              <a:t>ABase</a:t>
            </a:r>
            <a:r>
              <a:rPr lang="en-US" sz="2200" dirty="0">
                <a:latin typeface="Cascadia Code" panose="020B0609020000020004" pitchFamily="49" charset="0"/>
                <a:cs typeface="Cascadia Code" panose="020B0609020000020004" pitchFamily="49" charset="0"/>
              </a:rPr>
              <a:t>() as </a:t>
            </a:r>
            <a:r>
              <a:rPr lang="en-US" sz="2200" dirty="0" err="1">
                <a:latin typeface="Cascadia Code" panose="020B0609020000020004" pitchFamily="49" charset="0"/>
                <a:cs typeface="Cascadia Code" panose="020B0609020000020004" pitchFamily="49" charset="0"/>
              </a:rPr>
              <a:t>IBase</a:t>
            </a:r>
            <a:r>
              <a:rPr lang="en-US" sz="2200" dirty="0">
                <a:latin typeface="Cascadia Code" panose="020B0609020000020004" pitchFamily="49" charset="0"/>
                <a:cs typeface="Cascadia Code" panose="020B0609020000020004" pitchFamily="49" charset="0"/>
              </a:rPr>
              <a:t> : new </a:t>
            </a:r>
            <a:r>
              <a:rPr lang="en-US" sz="2200" dirty="0" err="1">
                <a:latin typeface="Cascadia Code" panose="020B0609020000020004" pitchFamily="49" charset="0"/>
                <a:cs typeface="Cascadia Code" panose="020B0609020000020004" pitchFamily="49" charset="0"/>
              </a:rPr>
              <a:t>BBase</a:t>
            </a:r>
            <a:r>
              <a:rPr lang="en-US" sz="2200" dirty="0">
                <a:latin typeface="Cascadia Code" panose="020B0609020000020004" pitchFamily="49" charset="0"/>
                <a:cs typeface="Cascadia Code" panose="020B0609020000020004" pitchFamily="49" charset="0"/>
              </a:rPr>
              <a:t>();</a:t>
            </a:r>
          </a:p>
          <a:p>
            <a:r>
              <a:rPr lang="en-US" sz="2200" dirty="0" err="1">
                <a:latin typeface="Cascadia Code" panose="020B0609020000020004" pitchFamily="49" charset="0"/>
                <a:cs typeface="Cascadia Code" panose="020B0609020000020004" pitchFamily="49" charset="0"/>
              </a:rPr>
              <a:t>varBase.DoSomething</a:t>
            </a:r>
            <a:r>
              <a:rPr lang="en-US" sz="2200" dirty="0">
                <a:latin typeface="Cascadia Code" panose="020B0609020000020004" pitchFamily="49" charset="0"/>
                <a:cs typeface="Cascadia Code" panose="020B0609020000020004" pitchFamily="49" charset="0"/>
              </a:rPr>
              <a:t>();</a:t>
            </a:r>
          </a:p>
          <a:p>
            <a:endParaRPr lang="en-US" sz="2200" dirty="0">
              <a:latin typeface="Cascadia Code" panose="020B0609020000020004" pitchFamily="49" charset="0"/>
              <a:cs typeface="Cascadia Code" panose="020B0609020000020004" pitchFamily="49" charset="0"/>
            </a:endParaRPr>
          </a:p>
          <a:p>
            <a:r>
              <a:rPr lang="en-US" sz="2200" dirty="0" err="1">
                <a:latin typeface="Cascadia Code" panose="020B0609020000020004" pitchFamily="49" charset="0"/>
                <a:cs typeface="Cascadia Code" panose="020B0609020000020004" pitchFamily="49" charset="0"/>
              </a:rPr>
              <a:t>IBase</a:t>
            </a:r>
            <a:r>
              <a:rPr lang="en-US" sz="2200" dirty="0">
                <a:latin typeface="Cascadia Code" panose="020B0609020000020004" pitchFamily="49" charset="0"/>
                <a:cs typeface="Cascadia Code" panose="020B0609020000020004" pitchFamily="49" charset="0"/>
              </a:rPr>
              <a:t> </a:t>
            </a:r>
            <a:r>
              <a:rPr lang="en-US" sz="2200" dirty="0" err="1">
                <a:latin typeface="Cascadia Code" panose="020B0609020000020004" pitchFamily="49" charset="0"/>
                <a:cs typeface="Cascadia Code" panose="020B0609020000020004" pitchFamily="49" charset="0"/>
              </a:rPr>
              <a:t>varBaseViaIf</a:t>
            </a:r>
            <a:r>
              <a:rPr lang="en-US" sz="2200" dirty="0">
                <a:latin typeface="Cascadia Code" panose="020B0609020000020004" pitchFamily="49" charset="0"/>
                <a:cs typeface="Cascadia Code" panose="020B0609020000020004" pitchFamily="49" charset="0"/>
              </a:rPr>
              <a:t> = null;</a:t>
            </a:r>
          </a:p>
          <a:p>
            <a:endParaRPr lang="en-US" sz="2200" dirty="0">
              <a:latin typeface="Cascadia Code" panose="020B0609020000020004" pitchFamily="49" charset="0"/>
              <a:cs typeface="Cascadia Code" panose="020B0609020000020004" pitchFamily="49" charset="0"/>
            </a:endParaRPr>
          </a:p>
          <a:p>
            <a:r>
              <a:rPr lang="en-US" sz="2200" dirty="0">
                <a:latin typeface="Cascadia Code" panose="020B0609020000020004" pitchFamily="49" charset="0"/>
                <a:cs typeface="Cascadia Code" panose="020B0609020000020004" pitchFamily="49" charset="0"/>
              </a:rPr>
              <a:t>if (</a:t>
            </a:r>
            <a:r>
              <a:rPr lang="en-US" sz="2200" dirty="0" err="1">
                <a:latin typeface="Cascadia Code" panose="020B0609020000020004" pitchFamily="49" charset="0"/>
                <a:cs typeface="Cascadia Code" panose="020B0609020000020004" pitchFamily="49" charset="0"/>
              </a:rPr>
              <a:t>xExplicit</a:t>
            </a:r>
            <a:r>
              <a:rPr lang="en-US" sz="2200" dirty="0">
                <a:latin typeface="Cascadia Code" panose="020B0609020000020004" pitchFamily="49" charset="0"/>
                <a:cs typeface="Cascadia Code" panose="020B0609020000020004" pitchFamily="49" charset="0"/>
              </a:rPr>
              <a:t> % 2 == 0)</a:t>
            </a:r>
          </a:p>
          <a:p>
            <a:r>
              <a:rPr lang="en-US" sz="2200" dirty="0">
                <a:latin typeface="Cascadia Code" panose="020B0609020000020004" pitchFamily="49" charset="0"/>
                <a:cs typeface="Cascadia Code" panose="020B0609020000020004" pitchFamily="49" charset="0"/>
              </a:rPr>
              <a:t>{</a:t>
            </a:r>
          </a:p>
          <a:p>
            <a:r>
              <a:rPr lang="en-US" sz="2200" dirty="0">
                <a:latin typeface="Cascadia Code" panose="020B0609020000020004" pitchFamily="49" charset="0"/>
                <a:cs typeface="Cascadia Code" panose="020B0609020000020004" pitchFamily="49" charset="0"/>
              </a:rPr>
              <a:t>  </a:t>
            </a:r>
            <a:r>
              <a:rPr lang="en-US" sz="2200" dirty="0" err="1">
                <a:latin typeface="Cascadia Code" panose="020B0609020000020004" pitchFamily="49" charset="0"/>
                <a:cs typeface="Cascadia Code" panose="020B0609020000020004" pitchFamily="49" charset="0"/>
              </a:rPr>
              <a:t>varBaseViaIf</a:t>
            </a:r>
            <a:r>
              <a:rPr lang="en-US" sz="2200" dirty="0">
                <a:latin typeface="Cascadia Code" panose="020B0609020000020004" pitchFamily="49" charset="0"/>
                <a:cs typeface="Cascadia Code" panose="020B0609020000020004" pitchFamily="49" charset="0"/>
              </a:rPr>
              <a:t> = new </a:t>
            </a:r>
            <a:r>
              <a:rPr lang="en-US" sz="2200" dirty="0" err="1">
                <a:latin typeface="Cascadia Code" panose="020B0609020000020004" pitchFamily="49" charset="0"/>
                <a:cs typeface="Cascadia Code" panose="020B0609020000020004" pitchFamily="49" charset="0"/>
              </a:rPr>
              <a:t>ABase</a:t>
            </a:r>
            <a:r>
              <a:rPr lang="en-US" sz="2200" dirty="0">
                <a:latin typeface="Cascadia Code" panose="020B0609020000020004" pitchFamily="49" charset="0"/>
                <a:cs typeface="Cascadia Code" panose="020B0609020000020004" pitchFamily="49" charset="0"/>
              </a:rPr>
              <a:t>();</a:t>
            </a:r>
          </a:p>
          <a:p>
            <a:r>
              <a:rPr lang="en-US" sz="2200" dirty="0">
                <a:latin typeface="Cascadia Code" panose="020B0609020000020004" pitchFamily="49" charset="0"/>
                <a:cs typeface="Cascadia Code" panose="020B0609020000020004" pitchFamily="49" charset="0"/>
              </a:rPr>
              <a:t>}</a:t>
            </a:r>
          </a:p>
          <a:p>
            <a:r>
              <a:rPr lang="en-US" sz="2200" dirty="0">
                <a:latin typeface="Cascadia Code" panose="020B0609020000020004" pitchFamily="49" charset="0"/>
                <a:cs typeface="Cascadia Code" panose="020B0609020000020004" pitchFamily="49" charset="0"/>
              </a:rPr>
              <a:t>else</a:t>
            </a:r>
          </a:p>
          <a:p>
            <a:r>
              <a:rPr lang="en-US" sz="2200" dirty="0">
                <a:latin typeface="Cascadia Code" panose="020B0609020000020004" pitchFamily="49" charset="0"/>
                <a:cs typeface="Cascadia Code" panose="020B0609020000020004" pitchFamily="49" charset="0"/>
              </a:rPr>
              <a:t>{</a:t>
            </a:r>
          </a:p>
          <a:p>
            <a:r>
              <a:rPr lang="en-US" sz="2200" dirty="0">
                <a:latin typeface="Cascadia Code" panose="020B0609020000020004" pitchFamily="49" charset="0"/>
                <a:cs typeface="Cascadia Code" panose="020B0609020000020004" pitchFamily="49" charset="0"/>
              </a:rPr>
              <a:t>  </a:t>
            </a:r>
            <a:r>
              <a:rPr lang="en-US" sz="2200" dirty="0" err="1">
                <a:latin typeface="Cascadia Code" panose="020B0609020000020004" pitchFamily="49" charset="0"/>
                <a:cs typeface="Cascadia Code" panose="020B0609020000020004" pitchFamily="49" charset="0"/>
              </a:rPr>
              <a:t>varBaseViaIf</a:t>
            </a:r>
            <a:r>
              <a:rPr lang="en-US" sz="2200" dirty="0">
                <a:latin typeface="Cascadia Code" panose="020B0609020000020004" pitchFamily="49" charset="0"/>
                <a:cs typeface="Cascadia Code" panose="020B0609020000020004" pitchFamily="49" charset="0"/>
              </a:rPr>
              <a:t> = new </a:t>
            </a:r>
            <a:r>
              <a:rPr lang="en-US" sz="2200" dirty="0" err="1">
                <a:latin typeface="Cascadia Code" panose="020B0609020000020004" pitchFamily="49" charset="0"/>
                <a:cs typeface="Cascadia Code" panose="020B0609020000020004" pitchFamily="49" charset="0"/>
              </a:rPr>
              <a:t>BBase</a:t>
            </a:r>
            <a:r>
              <a:rPr lang="en-US" sz="2200" dirty="0">
                <a:latin typeface="Cascadia Code" panose="020B0609020000020004" pitchFamily="49" charset="0"/>
                <a:cs typeface="Cascadia Code" panose="020B0609020000020004" pitchFamily="49" charset="0"/>
              </a:rPr>
              <a:t>();</a:t>
            </a:r>
          </a:p>
          <a:p>
            <a:r>
              <a:rPr lang="en-US" sz="2200" dirty="0">
                <a:latin typeface="Cascadia Code" panose="020B0609020000020004" pitchFamily="49" charset="0"/>
                <a:cs typeface="Cascadia Code" panose="020B0609020000020004" pitchFamily="49" charset="0"/>
              </a:rPr>
              <a:t>}</a:t>
            </a:r>
          </a:p>
          <a:p>
            <a:r>
              <a:rPr lang="en-US" sz="2200" dirty="0" err="1">
                <a:latin typeface="Cascadia Code" panose="020B0609020000020004" pitchFamily="49" charset="0"/>
                <a:cs typeface="Cascadia Code" panose="020B0609020000020004" pitchFamily="49" charset="0"/>
              </a:rPr>
              <a:t>varBaseViaIf.DoSomething</a:t>
            </a:r>
            <a:r>
              <a:rPr lang="en-US" sz="22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925881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Inference</a:t>
            </a:r>
          </a:p>
        </p:txBody>
      </p:sp>
      <p:sp>
        <p:nvSpPr>
          <p:cNvPr id="5" name="TextBox 4">
            <a:extLst>
              <a:ext uri="{FF2B5EF4-FFF2-40B4-BE49-F238E27FC236}">
                <a16:creationId xmlns:a16="http://schemas.microsoft.com/office/drawing/2014/main" id="{7A010898-31A2-4A39-868E-D04B2C684CA2}"/>
              </a:ext>
            </a:extLst>
          </p:cNvPr>
          <p:cNvSpPr txBox="1"/>
          <p:nvPr/>
        </p:nvSpPr>
        <p:spPr>
          <a:xfrm>
            <a:off x="2536371" y="2111927"/>
            <a:ext cx="7119257" cy="1107996"/>
          </a:xfrm>
          <a:prstGeom prst="rect">
            <a:avLst/>
          </a:prstGeom>
          <a:noFill/>
        </p:spPr>
        <p:txBody>
          <a:bodyPr wrap="none" rtlCol="0">
            <a:spAutoFit/>
          </a:bodyPr>
          <a:lstStyle/>
          <a:p>
            <a:r>
              <a:rPr lang="en-US" sz="2200" dirty="0">
                <a:latin typeface="Cascadia Code" panose="020B0609020000020004" pitchFamily="49" charset="0"/>
                <a:cs typeface="Cascadia Code" panose="020B0609020000020004" pitchFamily="49" charset="0"/>
              </a:rPr>
              <a:t>dynamic </a:t>
            </a:r>
            <a:r>
              <a:rPr lang="en-US" sz="2200" dirty="0" err="1">
                <a:latin typeface="Cascadia Code" panose="020B0609020000020004" pitchFamily="49" charset="0"/>
                <a:cs typeface="Cascadia Code" panose="020B0609020000020004" pitchFamily="49" charset="0"/>
              </a:rPr>
              <a:t>dynamicBase</a:t>
            </a:r>
            <a:r>
              <a:rPr lang="en-US" sz="2200" dirty="0">
                <a:latin typeface="Cascadia Code" panose="020B0609020000020004" pitchFamily="49" charset="0"/>
                <a:cs typeface="Cascadia Code" panose="020B0609020000020004" pitchFamily="49" charset="0"/>
              </a:rPr>
              <a:t> = </a:t>
            </a:r>
            <a:r>
              <a:rPr lang="en-US" sz="2200" dirty="0" err="1">
                <a:latin typeface="Cascadia Code" panose="020B0609020000020004" pitchFamily="49" charset="0"/>
                <a:cs typeface="Cascadia Code" panose="020B0609020000020004" pitchFamily="49" charset="0"/>
              </a:rPr>
              <a:t>xExplicit</a:t>
            </a:r>
            <a:r>
              <a:rPr lang="en-US" sz="2200" dirty="0">
                <a:latin typeface="Cascadia Code" panose="020B0609020000020004" pitchFamily="49" charset="0"/>
                <a:cs typeface="Cascadia Code" panose="020B0609020000020004" pitchFamily="49" charset="0"/>
              </a:rPr>
              <a:t> % 2 == 0 ?</a:t>
            </a:r>
          </a:p>
          <a:p>
            <a:r>
              <a:rPr lang="en-US" sz="2200" dirty="0">
                <a:latin typeface="Cascadia Code" panose="020B0609020000020004" pitchFamily="49" charset="0"/>
                <a:cs typeface="Cascadia Code" panose="020B0609020000020004" pitchFamily="49" charset="0"/>
              </a:rPr>
              <a:t>  new </a:t>
            </a:r>
            <a:r>
              <a:rPr lang="en-US" sz="2200" dirty="0" err="1">
                <a:latin typeface="Cascadia Code" panose="020B0609020000020004" pitchFamily="49" charset="0"/>
                <a:cs typeface="Cascadia Code" panose="020B0609020000020004" pitchFamily="49" charset="0"/>
              </a:rPr>
              <a:t>ABase</a:t>
            </a:r>
            <a:r>
              <a:rPr lang="en-US" sz="2200" dirty="0">
                <a:latin typeface="Cascadia Code" panose="020B0609020000020004" pitchFamily="49" charset="0"/>
                <a:cs typeface="Cascadia Code" panose="020B0609020000020004" pitchFamily="49" charset="0"/>
              </a:rPr>
              <a:t>() as </a:t>
            </a:r>
            <a:r>
              <a:rPr lang="en-US" sz="2200" dirty="0" err="1">
                <a:latin typeface="Cascadia Code" panose="020B0609020000020004" pitchFamily="49" charset="0"/>
                <a:cs typeface="Cascadia Code" panose="020B0609020000020004" pitchFamily="49" charset="0"/>
              </a:rPr>
              <a:t>IBase</a:t>
            </a:r>
            <a:r>
              <a:rPr lang="en-US" sz="2200" dirty="0">
                <a:latin typeface="Cascadia Code" panose="020B0609020000020004" pitchFamily="49" charset="0"/>
                <a:cs typeface="Cascadia Code" panose="020B0609020000020004" pitchFamily="49" charset="0"/>
              </a:rPr>
              <a:t> : new </a:t>
            </a:r>
            <a:r>
              <a:rPr lang="en-US" sz="2200" dirty="0" err="1">
                <a:latin typeface="Cascadia Code" panose="020B0609020000020004" pitchFamily="49" charset="0"/>
                <a:cs typeface="Cascadia Code" panose="020B0609020000020004" pitchFamily="49" charset="0"/>
              </a:rPr>
              <a:t>BBase</a:t>
            </a:r>
            <a:r>
              <a:rPr lang="en-US" sz="2200" dirty="0">
                <a:latin typeface="Cascadia Code" panose="020B0609020000020004" pitchFamily="49" charset="0"/>
                <a:cs typeface="Cascadia Code" panose="020B0609020000020004" pitchFamily="49" charset="0"/>
              </a:rPr>
              <a:t>();</a:t>
            </a:r>
          </a:p>
          <a:p>
            <a:r>
              <a:rPr lang="en-US" sz="2200" dirty="0" err="1">
                <a:latin typeface="Cascadia Code" panose="020B0609020000020004" pitchFamily="49" charset="0"/>
                <a:cs typeface="Cascadia Code" panose="020B0609020000020004" pitchFamily="49" charset="0"/>
              </a:rPr>
              <a:t>dynamicBase.DoSomething</a:t>
            </a:r>
            <a:r>
              <a:rPr lang="en-US" sz="2200" dirty="0">
                <a:latin typeface="Cascadia Code" panose="020B0609020000020004" pitchFamily="49" charset="0"/>
                <a:cs typeface="Cascadia Code" panose="020B0609020000020004" pitchFamily="49" charset="0"/>
              </a:rPr>
              <a:t>();</a:t>
            </a:r>
          </a:p>
        </p:txBody>
      </p:sp>
      <p:pic>
        <p:nvPicPr>
          <p:cNvPr id="6" name="Picture 5">
            <a:extLst>
              <a:ext uri="{FF2B5EF4-FFF2-40B4-BE49-F238E27FC236}">
                <a16:creationId xmlns:a16="http://schemas.microsoft.com/office/drawing/2014/main" id="{597C6A00-724D-4AF2-870A-22AC02E925D6}"/>
              </a:ext>
            </a:extLst>
          </p:cNvPr>
          <p:cNvPicPr>
            <a:picLocks noChangeAspect="1"/>
          </p:cNvPicPr>
          <p:nvPr/>
        </p:nvPicPr>
        <p:blipFill>
          <a:blip r:embed="rId3"/>
          <a:stretch>
            <a:fillRect/>
          </a:stretch>
        </p:blipFill>
        <p:spPr>
          <a:xfrm>
            <a:off x="2571912" y="3902395"/>
            <a:ext cx="7054459" cy="1664720"/>
          </a:xfrm>
          <a:prstGeom prst="rect">
            <a:avLst/>
          </a:prstGeom>
        </p:spPr>
      </p:pic>
    </p:spTree>
    <p:extLst>
      <p:ext uri="{BB962C8B-B14F-4D97-AF65-F5344CB8AC3E}">
        <p14:creationId xmlns:p14="http://schemas.microsoft.com/office/powerpoint/2010/main" val="3847264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Structs and Classes</a:t>
            </a:r>
          </a:p>
        </p:txBody>
      </p:sp>
      <p:sp>
        <p:nvSpPr>
          <p:cNvPr id="7" name="TextBox 6">
            <a:extLst>
              <a:ext uri="{FF2B5EF4-FFF2-40B4-BE49-F238E27FC236}">
                <a16:creationId xmlns:a16="http://schemas.microsoft.com/office/drawing/2014/main" id="{E714724A-4ED1-4663-B44B-11E0C856B9F4}"/>
              </a:ext>
            </a:extLst>
          </p:cNvPr>
          <p:cNvSpPr txBox="1"/>
          <p:nvPr/>
        </p:nvSpPr>
        <p:spPr>
          <a:xfrm>
            <a:off x="1710824" y="1486214"/>
            <a:ext cx="8770351" cy="584775"/>
          </a:xfrm>
          <a:prstGeom prst="rect">
            <a:avLst/>
          </a:prstGeom>
          <a:noFill/>
        </p:spPr>
        <p:txBody>
          <a:bodyPr wrap="none" rtlCol="0">
            <a:spAutoFit/>
          </a:bodyPr>
          <a:lstStyle/>
          <a:p>
            <a:pPr algn="ctr"/>
            <a:r>
              <a:rPr lang="en-US" sz="3200" dirty="0"/>
              <a:t>Myth: </a:t>
            </a:r>
            <a:r>
              <a:rPr lang="en-US" sz="3200" dirty="0" err="1"/>
              <a:t>Structs</a:t>
            </a:r>
            <a:r>
              <a:rPr lang="en-US" sz="3200" dirty="0"/>
              <a:t> on the stack, classes on the heap</a:t>
            </a:r>
          </a:p>
        </p:txBody>
      </p:sp>
      <p:pic>
        <p:nvPicPr>
          <p:cNvPr id="8" name="Picture 7">
            <a:extLst>
              <a:ext uri="{FF2B5EF4-FFF2-40B4-BE49-F238E27FC236}">
                <a16:creationId xmlns:a16="http://schemas.microsoft.com/office/drawing/2014/main" id="{7061E475-F013-4CD6-8F63-99A8D0070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2825" y="2268534"/>
            <a:ext cx="4766310" cy="3813048"/>
          </a:xfrm>
          <a:prstGeom prst="rect">
            <a:avLst/>
          </a:prstGeom>
        </p:spPr>
      </p:pic>
      <p:sp>
        <p:nvSpPr>
          <p:cNvPr id="9" name="Rectangle 8">
            <a:extLst>
              <a:ext uri="{FF2B5EF4-FFF2-40B4-BE49-F238E27FC236}">
                <a16:creationId xmlns:a16="http://schemas.microsoft.com/office/drawing/2014/main" id="{678BB995-6DF0-4A4B-8B55-EE25F8750235}"/>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http://2.bp.blogspot.com/-DeOGxaSZKqU/TpKu0O0MjJI/AAAAAAAAAVs/nJf426bn3Ik/s1600/confused.jpg</a:t>
            </a:r>
          </a:p>
        </p:txBody>
      </p:sp>
    </p:spTree>
    <p:extLst>
      <p:ext uri="{BB962C8B-B14F-4D97-AF65-F5344CB8AC3E}">
        <p14:creationId xmlns:p14="http://schemas.microsoft.com/office/powerpoint/2010/main" val="2976505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Structs and Classes</a:t>
            </a:r>
          </a:p>
        </p:txBody>
      </p:sp>
      <p:sp>
        <p:nvSpPr>
          <p:cNvPr id="9" name="Rectangle 8">
            <a:extLst>
              <a:ext uri="{FF2B5EF4-FFF2-40B4-BE49-F238E27FC236}">
                <a16:creationId xmlns:a16="http://schemas.microsoft.com/office/drawing/2014/main" id="{678BB995-6DF0-4A4B-8B55-EE25F8750235}"/>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http://getcookingsimply.com/wp-content/uploads/2010/06/AsianCaesarColorAdj200crop.jpg</a:t>
            </a:r>
          </a:p>
        </p:txBody>
      </p:sp>
      <p:pic>
        <p:nvPicPr>
          <p:cNvPr id="6" name="Picture 5">
            <a:extLst>
              <a:ext uri="{FF2B5EF4-FFF2-40B4-BE49-F238E27FC236}">
                <a16:creationId xmlns:a16="http://schemas.microsoft.com/office/drawing/2014/main" id="{7F7CED4A-192C-4799-80F7-077CE2AAEF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2648" y="1592462"/>
            <a:ext cx="5886704" cy="4385197"/>
          </a:xfrm>
          <a:prstGeom prst="rect">
            <a:avLst/>
          </a:prstGeom>
        </p:spPr>
      </p:pic>
      <p:sp>
        <p:nvSpPr>
          <p:cNvPr id="10" name="TextBox 9">
            <a:extLst>
              <a:ext uri="{FF2B5EF4-FFF2-40B4-BE49-F238E27FC236}">
                <a16:creationId xmlns:a16="http://schemas.microsoft.com/office/drawing/2014/main" id="{0E89AA59-0DD5-4778-A8C0-F351AFC05214}"/>
              </a:ext>
            </a:extLst>
          </p:cNvPr>
          <p:cNvSpPr txBox="1"/>
          <p:nvPr/>
        </p:nvSpPr>
        <p:spPr>
          <a:xfrm>
            <a:off x="3451258" y="2158030"/>
            <a:ext cx="1082348" cy="1015663"/>
          </a:xfrm>
          <a:prstGeom prst="rect">
            <a:avLst/>
          </a:prstGeom>
          <a:noFill/>
        </p:spPr>
        <p:txBody>
          <a:bodyPr wrap="none" rtlCol="0">
            <a:spAutoFit/>
          </a:bodyPr>
          <a:lstStyle/>
          <a:p>
            <a:r>
              <a:rPr lang="en-US" sz="6000" b="1" dirty="0">
                <a:ln>
                  <a:solidFill>
                    <a:schemeClr val="tx1"/>
                  </a:solidFill>
                </a:ln>
                <a:solidFill>
                  <a:schemeClr val="bg1"/>
                </a:solidFill>
              </a:rPr>
              <a:t>GC</a:t>
            </a:r>
          </a:p>
        </p:txBody>
      </p:sp>
      <p:sp>
        <p:nvSpPr>
          <p:cNvPr id="11" name="TextBox 10">
            <a:extLst>
              <a:ext uri="{FF2B5EF4-FFF2-40B4-BE49-F238E27FC236}">
                <a16:creationId xmlns:a16="http://schemas.microsoft.com/office/drawing/2014/main" id="{C1557C62-F20D-4049-9CF6-7FF7A19FEABB}"/>
              </a:ext>
            </a:extLst>
          </p:cNvPr>
          <p:cNvSpPr txBox="1"/>
          <p:nvPr/>
        </p:nvSpPr>
        <p:spPr>
          <a:xfrm>
            <a:off x="6451169" y="1745562"/>
            <a:ext cx="1911357" cy="1015663"/>
          </a:xfrm>
          <a:prstGeom prst="rect">
            <a:avLst/>
          </a:prstGeom>
          <a:noFill/>
        </p:spPr>
        <p:txBody>
          <a:bodyPr wrap="none" rtlCol="0">
            <a:spAutoFit/>
          </a:bodyPr>
          <a:lstStyle/>
          <a:p>
            <a:r>
              <a:rPr lang="en-US" sz="6000" b="1" dirty="0">
                <a:ln>
                  <a:solidFill>
                    <a:schemeClr val="tx1"/>
                  </a:solidFill>
                </a:ln>
                <a:solidFill>
                  <a:schemeClr val="bg1"/>
                </a:solidFill>
              </a:rPr>
              <a:t>HEAP</a:t>
            </a:r>
          </a:p>
        </p:txBody>
      </p:sp>
      <p:sp>
        <p:nvSpPr>
          <p:cNvPr id="12" name="TextBox 11">
            <a:extLst>
              <a:ext uri="{FF2B5EF4-FFF2-40B4-BE49-F238E27FC236}">
                <a16:creationId xmlns:a16="http://schemas.microsoft.com/office/drawing/2014/main" id="{7A661626-6B9E-4895-97AF-204DB9D313E6}"/>
              </a:ext>
            </a:extLst>
          </p:cNvPr>
          <p:cNvSpPr txBox="1"/>
          <p:nvPr/>
        </p:nvSpPr>
        <p:spPr>
          <a:xfrm>
            <a:off x="4790086" y="3309502"/>
            <a:ext cx="3244927" cy="1015663"/>
          </a:xfrm>
          <a:prstGeom prst="rect">
            <a:avLst/>
          </a:prstGeom>
          <a:noFill/>
        </p:spPr>
        <p:txBody>
          <a:bodyPr wrap="none" rtlCol="0">
            <a:spAutoFit/>
          </a:bodyPr>
          <a:lstStyle/>
          <a:p>
            <a:r>
              <a:rPr lang="en-US" sz="6000" b="1" dirty="0">
                <a:ln>
                  <a:solidFill>
                    <a:schemeClr val="tx1"/>
                  </a:solidFill>
                </a:ln>
                <a:solidFill>
                  <a:schemeClr val="bg1"/>
                </a:solidFill>
              </a:rPr>
              <a:t>MEMORY</a:t>
            </a:r>
          </a:p>
        </p:txBody>
      </p:sp>
      <p:sp>
        <p:nvSpPr>
          <p:cNvPr id="13" name="TextBox 12">
            <a:extLst>
              <a:ext uri="{FF2B5EF4-FFF2-40B4-BE49-F238E27FC236}">
                <a16:creationId xmlns:a16="http://schemas.microsoft.com/office/drawing/2014/main" id="{9D15932D-506B-4676-8A02-72E8CF07DE6F}"/>
              </a:ext>
            </a:extLst>
          </p:cNvPr>
          <p:cNvSpPr txBox="1"/>
          <p:nvPr/>
        </p:nvSpPr>
        <p:spPr>
          <a:xfrm>
            <a:off x="3329338" y="4890733"/>
            <a:ext cx="4237122" cy="1015663"/>
          </a:xfrm>
          <a:prstGeom prst="rect">
            <a:avLst/>
          </a:prstGeom>
          <a:noFill/>
        </p:spPr>
        <p:txBody>
          <a:bodyPr wrap="none" rtlCol="0">
            <a:spAutoFit/>
          </a:bodyPr>
          <a:lstStyle/>
          <a:p>
            <a:r>
              <a:rPr lang="en-US" sz="6000" b="1" dirty="0">
                <a:ln>
                  <a:solidFill>
                    <a:schemeClr val="tx1"/>
                  </a:solidFill>
                </a:ln>
                <a:solidFill>
                  <a:schemeClr val="bg1"/>
                </a:solidFill>
              </a:rPr>
              <a:t>ALLOCATION</a:t>
            </a:r>
          </a:p>
        </p:txBody>
      </p:sp>
    </p:spTree>
    <p:extLst>
      <p:ext uri="{BB962C8B-B14F-4D97-AF65-F5344CB8AC3E}">
        <p14:creationId xmlns:p14="http://schemas.microsoft.com/office/powerpoint/2010/main" val="1946258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Personal Info</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http://www.jasonbock.net</a:t>
            </a:r>
          </a:p>
          <a:p>
            <a:r>
              <a:rPr lang="en-US" dirty="0"/>
              <a:t>https://www.twitter.com/jasonbock</a:t>
            </a:r>
          </a:p>
          <a:p>
            <a:r>
              <a:rPr lang="en-US" dirty="0"/>
              <a:t>https://www.github.com/jasonbock</a:t>
            </a:r>
          </a:p>
          <a:p>
            <a:r>
              <a:rPr lang="en-US" dirty="0"/>
              <a:t>jason.r.bock@outlook.com</a:t>
            </a:r>
          </a:p>
        </p:txBody>
      </p:sp>
    </p:spTree>
    <p:extLst>
      <p:ext uri="{BB962C8B-B14F-4D97-AF65-F5344CB8AC3E}">
        <p14:creationId xmlns:p14="http://schemas.microsoft.com/office/powerpoint/2010/main" val="117187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Structs and Classes</a:t>
            </a:r>
          </a:p>
        </p:txBody>
      </p:sp>
      <p:sp>
        <p:nvSpPr>
          <p:cNvPr id="14" name="TextBox 13">
            <a:extLst>
              <a:ext uri="{FF2B5EF4-FFF2-40B4-BE49-F238E27FC236}">
                <a16:creationId xmlns:a16="http://schemas.microsoft.com/office/drawing/2014/main" id="{A635A53C-418F-4658-9679-62B05706DF86}"/>
              </a:ext>
            </a:extLst>
          </p:cNvPr>
          <p:cNvSpPr txBox="1"/>
          <p:nvPr/>
        </p:nvSpPr>
        <p:spPr>
          <a:xfrm>
            <a:off x="2784035" y="1397664"/>
            <a:ext cx="6623929" cy="4832092"/>
          </a:xfrm>
          <a:prstGeom prst="rect">
            <a:avLst/>
          </a:prstGeom>
          <a:noFill/>
        </p:spPr>
        <p:txBody>
          <a:bodyPr wrap="none" rtlCol="0">
            <a:spAutoFit/>
          </a:bodyPr>
          <a:lstStyle/>
          <a:p>
            <a:r>
              <a:rPr lang="en-US" sz="2200" dirty="0">
                <a:latin typeface="Cascadia Code" panose="020B0609020000020004" pitchFamily="49" charset="0"/>
                <a:cs typeface="Cascadia Code" panose="020B0609020000020004" pitchFamily="49" charset="0"/>
              </a:rPr>
              <a:t>public sealed class </a:t>
            </a:r>
            <a:r>
              <a:rPr lang="en-US" sz="2200" dirty="0" err="1">
                <a:latin typeface="Cascadia Code" panose="020B0609020000020004" pitchFamily="49" charset="0"/>
                <a:cs typeface="Cascadia Code" panose="020B0609020000020004" pitchFamily="49" charset="0"/>
              </a:rPr>
              <a:t>ReferenceData</a:t>
            </a:r>
            <a:endParaRPr lang="en-US" sz="2200" dirty="0">
              <a:latin typeface="Cascadia Code" panose="020B0609020000020004" pitchFamily="49" charset="0"/>
              <a:cs typeface="Cascadia Code" panose="020B0609020000020004" pitchFamily="49" charset="0"/>
            </a:endParaRPr>
          </a:p>
          <a:p>
            <a:r>
              <a:rPr lang="en-US" sz="2200" dirty="0">
                <a:latin typeface="Cascadia Code" panose="020B0609020000020004" pitchFamily="49" charset="0"/>
                <a:cs typeface="Cascadia Code" panose="020B0609020000020004" pitchFamily="49" charset="0"/>
              </a:rPr>
              <a:t>{</a:t>
            </a:r>
          </a:p>
          <a:p>
            <a:r>
              <a:rPr lang="en-US" sz="2200" dirty="0">
                <a:latin typeface="Cascadia Code" panose="020B0609020000020004" pitchFamily="49" charset="0"/>
                <a:cs typeface="Cascadia Code" panose="020B0609020000020004" pitchFamily="49" charset="0"/>
              </a:rPr>
              <a:t>  public </a:t>
            </a:r>
            <a:r>
              <a:rPr lang="en-US" sz="2200" dirty="0" err="1">
                <a:latin typeface="Cascadia Code" panose="020B0609020000020004" pitchFamily="49" charset="0"/>
                <a:cs typeface="Cascadia Code" panose="020B0609020000020004" pitchFamily="49" charset="0"/>
              </a:rPr>
              <a:t>ReferenceData</a:t>
            </a:r>
            <a:r>
              <a:rPr lang="en-US" sz="2200" dirty="0">
                <a:latin typeface="Cascadia Code" panose="020B0609020000020004" pitchFamily="49" charset="0"/>
                <a:cs typeface="Cascadia Code" panose="020B0609020000020004" pitchFamily="49" charset="0"/>
              </a:rPr>
              <a:t>(</a:t>
            </a:r>
            <a:r>
              <a:rPr lang="en-US" sz="2200" dirty="0" err="1">
                <a:latin typeface="Cascadia Code" panose="020B0609020000020004" pitchFamily="49" charset="0"/>
                <a:cs typeface="Cascadia Code" panose="020B0609020000020004" pitchFamily="49" charset="0"/>
              </a:rPr>
              <a:t>int</a:t>
            </a:r>
            <a:r>
              <a:rPr lang="en-US" sz="2200" dirty="0">
                <a:latin typeface="Cascadia Code" panose="020B0609020000020004" pitchFamily="49" charset="0"/>
                <a:cs typeface="Cascadia Code" panose="020B0609020000020004" pitchFamily="49" charset="0"/>
              </a:rPr>
              <a:t> data)</a:t>
            </a:r>
          </a:p>
          <a:p>
            <a:r>
              <a:rPr lang="en-US" sz="2200" dirty="0">
                <a:latin typeface="Cascadia Code" panose="020B0609020000020004" pitchFamily="49" charset="0"/>
                <a:cs typeface="Cascadia Code" panose="020B0609020000020004" pitchFamily="49" charset="0"/>
              </a:rPr>
              <a:t>  {</a:t>
            </a:r>
          </a:p>
          <a:p>
            <a:r>
              <a:rPr lang="en-US" sz="2200" dirty="0">
                <a:latin typeface="Cascadia Code" panose="020B0609020000020004" pitchFamily="49" charset="0"/>
                <a:cs typeface="Cascadia Code" panose="020B0609020000020004" pitchFamily="49" charset="0"/>
              </a:rPr>
              <a:t>    </a:t>
            </a:r>
            <a:r>
              <a:rPr lang="en-US" sz="2200" dirty="0" err="1">
                <a:latin typeface="Cascadia Code" panose="020B0609020000020004" pitchFamily="49" charset="0"/>
                <a:cs typeface="Cascadia Code" panose="020B0609020000020004" pitchFamily="49" charset="0"/>
              </a:rPr>
              <a:t>this.Data</a:t>
            </a:r>
            <a:r>
              <a:rPr lang="en-US" sz="2200" dirty="0">
                <a:latin typeface="Cascadia Code" panose="020B0609020000020004" pitchFamily="49" charset="0"/>
                <a:cs typeface="Cascadia Code" panose="020B0609020000020004" pitchFamily="49" charset="0"/>
              </a:rPr>
              <a:t> = data;</a:t>
            </a:r>
          </a:p>
          <a:p>
            <a:r>
              <a:rPr lang="en-US" sz="2200" dirty="0">
                <a:latin typeface="Cascadia Code" panose="020B0609020000020004" pitchFamily="49" charset="0"/>
                <a:cs typeface="Cascadia Code" panose="020B0609020000020004" pitchFamily="49" charset="0"/>
              </a:rPr>
              <a:t>  }</a:t>
            </a:r>
          </a:p>
          <a:p>
            <a:endParaRPr lang="en-US" sz="2200" dirty="0">
              <a:latin typeface="Cascadia Code" panose="020B0609020000020004" pitchFamily="49" charset="0"/>
              <a:cs typeface="Cascadia Code" panose="020B0609020000020004" pitchFamily="49" charset="0"/>
            </a:endParaRPr>
          </a:p>
          <a:p>
            <a:r>
              <a:rPr lang="en-US" sz="2200" dirty="0">
                <a:latin typeface="Cascadia Code" panose="020B0609020000020004" pitchFamily="49" charset="0"/>
                <a:cs typeface="Cascadia Code" panose="020B0609020000020004" pitchFamily="49" charset="0"/>
              </a:rPr>
              <a:t>  public void Increment()</a:t>
            </a:r>
          </a:p>
          <a:p>
            <a:r>
              <a:rPr lang="en-US" sz="2200" dirty="0">
                <a:latin typeface="Cascadia Code" panose="020B0609020000020004" pitchFamily="49" charset="0"/>
                <a:cs typeface="Cascadia Code" panose="020B0609020000020004" pitchFamily="49" charset="0"/>
              </a:rPr>
              <a:t>  {</a:t>
            </a:r>
          </a:p>
          <a:p>
            <a:r>
              <a:rPr lang="en-US" sz="2200" dirty="0">
                <a:latin typeface="Cascadia Code" panose="020B0609020000020004" pitchFamily="49" charset="0"/>
                <a:cs typeface="Cascadia Code" panose="020B0609020000020004" pitchFamily="49" charset="0"/>
              </a:rPr>
              <a:t>    </a:t>
            </a:r>
            <a:r>
              <a:rPr lang="en-US" sz="2200" dirty="0" err="1">
                <a:latin typeface="Cascadia Code" panose="020B0609020000020004" pitchFamily="49" charset="0"/>
                <a:cs typeface="Cascadia Code" panose="020B0609020000020004" pitchFamily="49" charset="0"/>
              </a:rPr>
              <a:t>this.Data</a:t>
            </a:r>
            <a:r>
              <a:rPr lang="en-US" sz="2200" dirty="0">
                <a:latin typeface="Cascadia Code" panose="020B0609020000020004" pitchFamily="49" charset="0"/>
                <a:cs typeface="Cascadia Code" panose="020B0609020000020004" pitchFamily="49" charset="0"/>
              </a:rPr>
              <a:t>++;</a:t>
            </a:r>
          </a:p>
          <a:p>
            <a:r>
              <a:rPr lang="en-US" sz="2200" dirty="0">
                <a:latin typeface="Cascadia Code" panose="020B0609020000020004" pitchFamily="49" charset="0"/>
                <a:cs typeface="Cascadia Code" panose="020B0609020000020004" pitchFamily="49" charset="0"/>
              </a:rPr>
              <a:t>  }</a:t>
            </a:r>
          </a:p>
          <a:p>
            <a:endParaRPr lang="en-US" sz="2200" dirty="0">
              <a:latin typeface="Cascadia Code" panose="020B0609020000020004" pitchFamily="49" charset="0"/>
              <a:cs typeface="Cascadia Code" panose="020B0609020000020004" pitchFamily="49" charset="0"/>
            </a:endParaRPr>
          </a:p>
          <a:p>
            <a:r>
              <a:rPr lang="en-US" sz="2200" dirty="0">
                <a:latin typeface="Cascadia Code" panose="020B0609020000020004" pitchFamily="49" charset="0"/>
                <a:cs typeface="Cascadia Code" panose="020B0609020000020004" pitchFamily="49" charset="0"/>
              </a:rPr>
              <a:t>  public </a:t>
            </a:r>
            <a:r>
              <a:rPr lang="en-US" sz="2200" dirty="0" err="1">
                <a:latin typeface="Cascadia Code" panose="020B0609020000020004" pitchFamily="49" charset="0"/>
                <a:cs typeface="Cascadia Code" panose="020B0609020000020004" pitchFamily="49" charset="0"/>
              </a:rPr>
              <a:t>int</a:t>
            </a:r>
            <a:r>
              <a:rPr lang="en-US" sz="2200" dirty="0">
                <a:latin typeface="Cascadia Code" panose="020B0609020000020004" pitchFamily="49" charset="0"/>
                <a:cs typeface="Cascadia Code" panose="020B0609020000020004" pitchFamily="49" charset="0"/>
              </a:rPr>
              <a:t> Data { get; private set; }</a:t>
            </a:r>
          </a:p>
          <a:p>
            <a:r>
              <a:rPr lang="en-US" sz="22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770221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Structs and Classes</a:t>
            </a:r>
          </a:p>
        </p:txBody>
      </p:sp>
      <p:sp>
        <p:nvSpPr>
          <p:cNvPr id="4" name="TextBox 3">
            <a:extLst>
              <a:ext uri="{FF2B5EF4-FFF2-40B4-BE49-F238E27FC236}">
                <a16:creationId xmlns:a16="http://schemas.microsoft.com/office/drawing/2014/main" id="{9FE966D0-A3A2-41F3-A861-02B57D6B78D4}"/>
              </a:ext>
            </a:extLst>
          </p:cNvPr>
          <p:cNvSpPr txBox="1"/>
          <p:nvPr/>
        </p:nvSpPr>
        <p:spPr>
          <a:xfrm>
            <a:off x="2163070" y="1489503"/>
            <a:ext cx="6623929" cy="4832092"/>
          </a:xfrm>
          <a:prstGeom prst="rect">
            <a:avLst/>
          </a:prstGeom>
          <a:noFill/>
        </p:spPr>
        <p:txBody>
          <a:bodyPr wrap="none" rtlCol="0">
            <a:spAutoFit/>
          </a:bodyPr>
          <a:lstStyle/>
          <a:p>
            <a:r>
              <a:rPr lang="en-US" sz="2200" dirty="0">
                <a:latin typeface="Cascadia Code" panose="020B0609020000020004" pitchFamily="49" charset="0"/>
                <a:cs typeface="Cascadia Code" panose="020B0609020000020004" pitchFamily="49" charset="0"/>
              </a:rPr>
              <a:t>public </a:t>
            </a:r>
            <a:r>
              <a:rPr lang="en-US" sz="2200" dirty="0" err="1">
                <a:latin typeface="Cascadia Code" panose="020B0609020000020004" pitchFamily="49" charset="0"/>
                <a:cs typeface="Cascadia Code" panose="020B0609020000020004" pitchFamily="49" charset="0"/>
              </a:rPr>
              <a:t>struct</a:t>
            </a:r>
            <a:r>
              <a:rPr lang="en-US" sz="2200" dirty="0">
                <a:latin typeface="Cascadia Code" panose="020B0609020000020004" pitchFamily="49" charset="0"/>
                <a:cs typeface="Cascadia Code" panose="020B0609020000020004" pitchFamily="49" charset="0"/>
              </a:rPr>
              <a:t> </a:t>
            </a:r>
            <a:r>
              <a:rPr lang="en-US" sz="2200" dirty="0" err="1">
                <a:latin typeface="Cascadia Code" panose="020B0609020000020004" pitchFamily="49" charset="0"/>
                <a:cs typeface="Cascadia Code" panose="020B0609020000020004" pitchFamily="49" charset="0"/>
              </a:rPr>
              <a:t>ValueData</a:t>
            </a:r>
            <a:endParaRPr lang="en-US" sz="2200" dirty="0">
              <a:latin typeface="Cascadia Code" panose="020B0609020000020004" pitchFamily="49" charset="0"/>
              <a:cs typeface="Cascadia Code" panose="020B0609020000020004" pitchFamily="49" charset="0"/>
            </a:endParaRPr>
          </a:p>
          <a:p>
            <a:r>
              <a:rPr lang="en-US" sz="2200" dirty="0">
                <a:latin typeface="Cascadia Code" panose="020B0609020000020004" pitchFamily="49" charset="0"/>
                <a:cs typeface="Cascadia Code" panose="020B0609020000020004" pitchFamily="49" charset="0"/>
              </a:rPr>
              <a:t>{</a:t>
            </a:r>
          </a:p>
          <a:p>
            <a:r>
              <a:rPr lang="en-US" sz="2200" dirty="0">
                <a:latin typeface="Cascadia Code" panose="020B0609020000020004" pitchFamily="49" charset="0"/>
                <a:cs typeface="Cascadia Code" panose="020B0609020000020004" pitchFamily="49" charset="0"/>
              </a:rPr>
              <a:t>  public </a:t>
            </a:r>
            <a:r>
              <a:rPr lang="en-US" sz="2200" dirty="0" err="1">
                <a:latin typeface="Cascadia Code" panose="020B0609020000020004" pitchFamily="49" charset="0"/>
                <a:cs typeface="Cascadia Code" panose="020B0609020000020004" pitchFamily="49" charset="0"/>
              </a:rPr>
              <a:t>ValueData</a:t>
            </a:r>
            <a:r>
              <a:rPr lang="en-US" sz="2200" dirty="0">
                <a:latin typeface="Cascadia Code" panose="020B0609020000020004" pitchFamily="49" charset="0"/>
                <a:cs typeface="Cascadia Code" panose="020B0609020000020004" pitchFamily="49" charset="0"/>
              </a:rPr>
              <a:t>(</a:t>
            </a:r>
            <a:r>
              <a:rPr lang="en-US" sz="2200" dirty="0" err="1">
                <a:latin typeface="Cascadia Code" panose="020B0609020000020004" pitchFamily="49" charset="0"/>
                <a:cs typeface="Cascadia Code" panose="020B0609020000020004" pitchFamily="49" charset="0"/>
              </a:rPr>
              <a:t>int</a:t>
            </a:r>
            <a:r>
              <a:rPr lang="en-US" sz="2200" dirty="0">
                <a:latin typeface="Cascadia Code" panose="020B0609020000020004" pitchFamily="49" charset="0"/>
                <a:cs typeface="Cascadia Code" panose="020B0609020000020004" pitchFamily="49" charset="0"/>
              </a:rPr>
              <a:t> data)</a:t>
            </a:r>
          </a:p>
          <a:p>
            <a:r>
              <a:rPr lang="en-US" sz="2200" dirty="0">
                <a:latin typeface="Cascadia Code" panose="020B0609020000020004" pitchFamily="49" charset="0"/>
                <a:cs typeface="Cascadia Code" panose="020B0609020000020004" pitchFamily="49" charset="0"/>
              </a:rPr>
              <a:t>  {</a:t>
            </a:r>
          </a:p>
          <a:p>
            <a:r>
              <a:rPr lang="en-US" sz="2200" dirty="0">
                <a:latin typeface="Cascadia Code" panose="020B0609020000020004" pitchFamily="49" charset="0"/>
                <a:cs typeface="Cascadia Code" panose="020B0609020000020004" pitchFamily="49" charset="0"/>
              </a:rPr>
              <a:t>    </a:t>
            </a:r>
            <a:r>
              <a:rPr lang="en-US" sz="2200" dirty="0" err="1">
                <a:latin typeface="Cascadia Code" panose="020B0609020000020004" pitchFamily="49" charset="0"/>
                <a:cs typeface="Cascadia Code" panose="020B0609020000020004" pitchFamily="49" charset="0"/>
              </a:rPr>
              <a:t>this.Data</a:t>
            </a:r>
            <a:r>
              <a:rPr lang="en-US" sz="2200" dirty="0">
                <a:latin typeface="Cascadia Code" panose="020B0609020000020004" pitchFamily="49" charset="0"/>
                <a:cs typeface="Cascadia Code" panose="020B0609020000020004" pitchFamily="49" charset="0"/>
              </a:rPr>
              <a:t> = data;</a:t>
            </a:r>
          </a:p>
          <a:p>
            <a:r>
              <a:rPr lang="en-US" sz="2200" dirty="0">
                <a:latin typeface="Cascadia Code" panose="020B0609020000020004" pitchFamily="49" charset="0"/>
                <a:cs typeface="Cascadia Code" panose="020B0609020000020004" pitchFamily="49" charset="0"/>
              </a:rPr>
              <a:t>  }</a:t>
            </a:r>
          </a:p>
          <a:p>
            <a:endParaRPr lang="en-US" sz="2200" dirty="0">
              <a:latin typeface="Cascadia Code" panose="020B0609020000020004" pitchFamily="49" charset="0"/>
              <a:cs typeface="Cascadia Code" panose="020B0609020000020004" pitchFamily="49" charset="0"/>
            </a:endParaRPr>
          </a:p>
          <a:p>
            <a:r>
              <a:rPr lang="en-US" sz="2200" dirty="0">
                <a:latin typeface="Cascadia Code" panose="020B0609020000020004" pitchFamily="49" charset="0"/>
                <a:cs typeface="Cascadia Code" panose="020B0609020000020004" pitchFamily="49" charset="0"/>
              </a:rPr>
              <a:t>  public void Increment()</a:t>
            </a:r>
          </a:p>
          <a:p>
            <a:r>
              <a:rPr lang="en-US" sz="2200" dirty="0">
                <a:latin typeface="Cascadia Code" panose="020B0609020000020004" pitchFamily="49" charset="0"/>
                <a:cs typeface="Cascadia Code" panose="020B0609020000020004" pitchFamily="49" charset="0"/>
              </a:rPr>
              <a:t>  {</a:t>
            </a:r>
          </a:p>
          <a:p>
            <a:r>
              <a:rPr lang="en-US" sz="2200" dirty="0">
                <a:latin typeface="Cascadia Code" panose="020B0609020000020004" pitchFamily="49" charset="0"/>
                <a:cs typeface="Cascadia Code" panose="020B0609020000020004" pitchFamily="49" charset="0"/>
              </a:rPr>
              <a:t>    </a:t>
            </a:r>
            <a:r>
              <a:rPr lang="en-US" sz="2200" dirty="0" err="1">
                <a:latin typeface="Cascadia Code" panose="020B0609020000020004" pitchFamily="49" charset="0"/>
                <a:cs typeface="Cascadia Code" panose="020B0609020000020004" pitchFamily="49" charset="0"/>
              </a:rPr>
              <a:t>this.Data</a:t>
            </a:r>
            <a:r>
              <a:rPr lang="en-US" sz="2200" dirty="0">
                <a:latin typeface="Cascadia Code" panose="020B0609020000020004" pitchFamily="49" charset="0"/>
                <a:cs typeface="Cascadia Code" panose="020B0609020000020004" pitchFamily="49" charset="0"/>
              </a:rPr>
              <a:t>++;</a:t>
            </a:r>
          </a:p>
          <a:p>
            <a:r>
              <a:rPr lang="en-US" sz="2200" dirty="0">
                <a:latin typeface="Cascadia Code" panose="020B0609020000020004" pitchFamily="49" charset="0"/>
                <a:cs typeface="Cascadia Code" panose="020B0609020000020004" pitchFamily="49" charset="0"/>
              </a:rPr>
              <a:t>  }</a:t>
            </a:r>
          </a:p>
          <a:p>
            <a:endParaRPr lang="en-US" sz="2200" dirty="0">
              <a:latin typeface="Cascadia Code" panose="020B0609020000020004" pitchFamily="49" charset="0"/>
              <a:cs typeface="Cascadia Code" panose="020B0609020000020004" pitchFamily="49" charset="0"/>
            </a:endParaRPr>
          </a:p>
          <a:p>
            <a:r>
              <a:rPr lang="en-US" sz="2200" dirty="0">
                <a:latin typeface="Cascadia Code" panose="020B0609020000020004" pitchFamily="49" charset="0"/>
                <a:cs typeface="Cascadia Code" panose="020B0609020000020004" pitchFamily="49" charset="0"/>
              </a:rPr>
              <a:t>  public </a:t>
            </a:r>
            <a:r>
              <a:rPr lang="en-US" sz="2200" dirty="0" err="1">
                <a:latin typeface="Cascadia Code" panose="020B0609020000020004" pitchFamily="49" charset="0"/>
                <a:cs typeface="Cascadia Code" panose="020B0609020000020004" pitchFamily="49" charset="0"/>
              </a:rPr>
              <a:t>int</a:t>
            </a:r>
            <a:r>
              <a:rPr lang="en-US" sz="2200" dirty="0">
                <a:latin typeface="Cascadia Code" panose="020B0609020000020004" pitchFamily="49" charset="0"/>
                <a:cs typeface="Cascadia Code" panose="020B0609020000020004" pitchFamily="49" charset="0"/>
              </a:rPr>
              <a:t> Data { get; private set; }</a:t>
            </a:r>
          </a:p>
          <a:p>
            <a:r>
              <a:rPr lang="en-US" sz="2200" dirty="0">
                <a:latin typeface="Cascadia Code" panose="020B0609020000020004" pitchFamily="49" charset="0"/>
                <a:cs typeface="Cascadia Code" panose="020B0609020000020004" pitchFamily="49" charset="0"/>
              </a:rPr>
              <a:t>}</a:t>
            </a:r>
          </a:p>
        </p:txBody>
      </p:sp>
      <p:sp>
        <p:nvSpPr>
          <p:cNvPr id="5" name="Rectangle 4">
            <a:extLst>
              <a:ext uri="{FF2B5EF4-FFF2-40B4-BE49-F238E27FC236}">
                <a16:creationId xmlns:a16="http://schemas.microsoft.com/office/drawing/2014/main" id="{923BDD24-DD13-405B-9016-58116248D640}"/>
              </a:ext>
            </a:extLst>
          </p:cNvPr>
          <p:cNvSpPr/>
          <p:nvPr/>
        </p:nvSpPr>
        <p:spPr>
          <a:xfrm>
            <a:off x="2480182" y="3854749"/>
            <a:ext cx="3910344" cy="145288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2C266D-8713-453E-B3C6-6C92B6B16836}"/>
              </a:ext>
            </a:extLst>
          </p:cNvPr>
          <p:cNvSpPr txBox="1"/>
          <p:nvPr/>
        </p:nvSpPr>
        <p:spPr>
          <a:xfrm>
            <a:off x="9350121" y="2655869"/>
            <a:ext cx="869149" cy="1569660"/>
          </a:xfrm>
          <a:prstGeom prst="rect">
            <a:avLst/>
          </a:prstGeom>
          <a:noFill/>
        </p:spPr>
        <p:txBody>
          <a:bodyPr wrap="none" rtlCol="0">
            <a:spAutoFit/>
          </a:bodyPr>
          <a:lstStyle/>
          <a:p>
            <a:r>
              <a:rPr lang="en-US" sz="9600" dirty="0"/>
              <a:t>?</a:t>
            </a:r>
          </a:p>
        </p:txBody>
      </p:sp>
      <p:cxnSp>
        <p:nvCxnSpPr>
          <p:cNvPr id="7" name="Straight Arrow Connector 6">
            <a:extLst>
              <a:ext uri="{FF2B5EF4-FFF2-40B4-BE49-F238E27FC236}">
                <a16:creationId xmlns:a16="http://schemas.microsoft.com/office/drawing/2014/main" id="{F3D5605B-935F-4866-8E36-EB847FEC9096}"/>
              </a:ext>
            </a:extLst>
          </p:cNvPr>
          <p:cNvCxnSpPr>
            <a:cxnSpLocks/>
            <a:stCxn id="6" idx="1"/>
            <a:endCxn id="5" idx="3"/>
          </p:cNvCxnSpPr>
          <p:nvPr/>
        </p:nvCxnSpPr>
        <p:spPr>
          <a:xfrm flipH="1">
            <a:off x="6390526" y="3440699"/>
            <a:ext cx="2959595" cy="11404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085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Structs and Classes</a:t>
            </a:r>
          </a:p>
        </p:txBody>
      </p:sp>
      <p:sp>
        <p:nvSpPr>
          <p:cNvPr id="4" name="TextBox 3">
            <a:extLst>
              <a:ext uri="{FF2B5EF4-FFF2-40B4-BE49-F238E27FC236}">
                <a16:creationId xmlns:a16="http://schemas.microsoft.com/office/drawing/2014/main" id="{49370CDA-8871-49EB-AD6A-FFBBFECBEAE1}"/>
              </a:ext>
            </a:extLst>
          </p:cNvPr>
          <p:cNvSpPr txBox="1"/>
          <p:nvPr/>
        </p:nvSpPr>
        <p:spPr>
          <a:xfrm>
            <a:off x="277740" y="1690688"/>
            <a:ext cx="11636519" cy="4708981"/>
          </a:xfrm>
          <a:prstGeom prst="rect">
            <a:avLst/>
          </a:prstGeom>
          <a:noFill/>
        </p:spPr>
        <p:txBody>
          <a:bodyPr wrap="none" rtlCol="0">
            <a:spAutoFit/>
          </a:bodyPr>
          <a:lstStyle/>
          <a:p>
            <a:r>
              <a:rPr lang="en-US" sz="2000" dirty="0">
                <a:latin typeface="Cascadia Code" panose="020B0609020000020004" pitchFamily="49" charset="0"/>
                <a:cs typeface="Cascadia Code" panose="020B0609020000020004" pitchFamily="49" charset="0"/>
              </a:rPr>
              <a:t>static void Main(string[] </a:t>
            </a:r>
            <a:r>
              <a:rPr lang="en-US" sz="2000" dirty="0" err="1">
                <a:latin typeface="Cascadia Code" panose="020B0609020000020004" pitchFamily="49" charset="0"/>
                <a:cs typeface="Cascadia Code" panose="020B0609020000020004" pitchFamily="49" charset="0"/>
              </a:rPr>
              <a:t>args</a:t>
            </a:r>
            <a:r>
              <a:rPr lang="en-US" sz="2000" dirty="0">
                <a:latin typeface="Cascadia Code" panose="020B0609020000020004" pitchFamily="49" charset="0"/>
                <a:cs typeface="Cascadia Code" panose="020B0609020000020004" pitchFamily="49" charset="0"/>
              </a:rPr>
              <a:t>)</a:t>
            </a:r>
          </a:p>
          <a:p>
            <a:r>
              <a:rPr lang="en-US" sz="2000" dirty="0">
                <a:latin typeface="Cascadia Code" panose="020B0609020000020004" pitchFamily="49" charset="0"/>
                <a:cs typeface="Cascadia Code" panose="020B0609020000020004" pitchFamily="49" charset="0"/>
              </a:rPr>
              <a:t>{</a:t>
            </a: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var</a:t>
            </a:r>
            <a:r>
              <a:rPr lang="en-US" sz="2000" dirty="0">
                <a:latin typeface="Cascadia Code" panose="020B0609020000020004" pitchFamily="49" charset="0"/>
                <a:cs typeface="Cascadia Code" panose="020B0609020000020004" pitchFamily="49" charset="0"/>
              </a:rPr>
              <a:t> referenceData1 = new </a:t>
            </a:r>
            <a:r>
              <a:rPr lang="en-US" sz="2000" dirty="0" err="1">
                <a:latin typeface="Cascadia Code" panose="020B0609020000020004" pitchFamily="49" charset="0"/>
                <a:cs typeface="Cascadia Code" panose="020B0609020000020004" pitchFamily="49" charset="0"/>
              </a:rPr>
              <a:t>ReferenceData</a:t>
            </a:r>
            <a:r>
              <a:rPr lang="en-US" sz="2000" dirty="0">
                <a:latin typeface="Cascadia Code" panose="020B0609020000020004" pitchFamily="49" charset="0"/>
                <a:cs typeface="Cascadia Code" panose="020B0609020000020004" pitchFamily="49" charset="0"/>
              </a:rPr>
              <a:t>(1);</a:t>
            </a: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var</a:t>
            </a:r>
            <a:r>
              <a:rPr lang="en-US" sz="2000" dirty="0">
                <a:latin typeface="Cascadia Code" panose="020B0609020000020004" pitchFamily="49" charset="0"/>
                <a:cs typeface="Cascadia Code" panose="020B0609020000020004" pitchFamily="49" charset="0"/>
              </a:rPr>
              <a:t> referenceData2 = referenceData1;</a:t>
            </a:r>
          </a:p>
          <a:p>
            <a:r>
              <a:rPr lang="en-US" sz="2000" dirty="0">
                <a:latin typeface="Cascadia Code" panose="020B0609020000020004" pitchFamily="49" charset="0"/>
                <a:cs typeface="Cascadia Code" panose="020B0609020000020004" pitchFamily="49" charset="0"/>
              </a:rPr>
              <a:t>  referenceData1.Increment();</a:t>
            </a:r>
          </a:p>
          <a:p>
            <a:endParaRPr lang="en-US" sz="2000" dirty="0">
              <a:latin typeface="Cascadia Code" panose="020B0609020000020004" pitchFamily="49" charset="0"/>
              <a:cs typeface="Cascadia Code" panose="020B0609020000020004" pitchFamily="49" charset="0"/>
            </a:endParaRP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var</a:t>
            </a:r>
            <a:r>
              <a:rPr lang="en-US" sz="2000" dirty="0">
                <a:latin typeface="Cascadia Code" panose="020B0609020000020004" pitchFamily="49" charset="0"/>
                <a:cs typeface="Cascadia Code" panose="020B0609020000020004" pitchFamily="49" charset="0"/>
              </a:rPr>
              <a:t> valueData1 = new </a:t>
            </a:r>
            <a:r>
              <a:rPr lang="en-US" sz="2000" dirty="0" err="1">
                <a:latin typeface="Cascadia Code" panose="020B0609020000020004" pitchFamily="49" charset="0"/>
                <a:cs typeface="Cascadia Code" panose="020B0609020000020004" pitchFamily="49" charset="0"/>
              </a:rPr>
              <a:t>ValueData</a:t>
            </a:r>
            <a:r>
              <a:rPr lang="en-US" sz="2000" dirty="0">
                <a:latin typeface="Cascadia Code" panose="020B0609020000020004" pitchFamily="49" charset="0"/>
                <a:cs typeface="Cascadia Code" panose="020B0609020000020004" pitchFamily="49" charset="0"/>
              </a:rPr>
              <a:t>(1);</a:t>
            </a: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var</a:t>
            </a:r>
            <a:r>
              <a:rPr lang="en-US" sz="2000" dirty="0">
                <a:latin typeface="Cascadia Code" panose="020B0609020000020004" pitchFamily="49" charset="0"/>
                <a:cs typeface="Cascadia Code" panose="020B0609020000020004" pitchFamily="49" charset="0"/>
              </a:rPr>
              <a:t> valueData2 = valueData1;</a:t>
            </a:r>
          </a:p>
          <a:p>
            <a:r>
              <a:rPr lang="en-US" sz="2000" dirty="0">
                <a:latin typeface="Cascadia Code" panose="020B0609020000020004" pitchFamily="49" charset="0"/>
                <a:cs typeface="Cascadia Code" panose="020B0609020000020004" pitchFamily="49" charset="0"/>
              </a:rPr>
              <a:t>  valueData1.Increment();</a:t>
            </a:r>
          </a:p>
          <a:p>
            <a:endParaRPr lang="en-US" sz="2000" dirty="0">
              <a:latin typeface="Cascadia Code" panose="020B0609020000020004" pitchFamily="49" charset="0"/>
              <a:cs typeface="Cascadia Code" panose="020B0609020000020004" pitchFamily="49" charset="0"/>
            </a:endParaRP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Console.Out.WriteLine</a:t>
            </a:r>
            <a:r>
              <a:rPr lang="en-US" sz="2000" dirty="0">
                <a:latin typeface="Cascadia Code" panose="020B0609020000020004" pitchFamily="49" charset="0"/>
                <a:cs typeface="Cascadia Code" panose="020B0609020000020004" pitchFamily="49" charset="0"/>
              </a:rPr>
              <a:t>($"{</a:t>
            </a:r>
            <a:r>
              <a:rPr lang="en-US" sz="2000" dirty="0" err="1">
                <a:latin typeface="Cascadia Code" panose="020B0609020000020004" pitchFamily="49" charset="0"/>
                <a:cs typeface="Cascadia Code" panose="020B0609020000020004" pitchFamily="49" charset="0"/>
              </a:rPr>
              <a:t>nameof</a:t>
            </a:r>
            <a:r>
              <a:rPr lang="en-US" sz="2000" dirty="0">
                <a:latin typeface="Cascadia Code" panose="020B0609020000020004" pitchFamily="49" charset="0"/>
                <a:cs typeface="Cascadia Code" panose="020B0609020000020004" pitchFamily="49" charset="0"/>
              </a:rPr>
              <a:t>(referenceData1)}: {referenceData1.Data}");</a:t>
            </a: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Console.Out.WriteLine</a:t>
            </a:r>
            <a:r>
              <a:rPr lang="en-US" sz="2000" dirty="0">
                <a:latin typeface="Cascadia Code" panose="020B0609020000020004" pitchFamily="49" charset="0"/>
                <a:cs typeface="Cascadia Code" panose="020B0609020000020004" pitchFamily="49" charset="0"/>
              </a:rPr>
              <a:t>($"{</a:t>
            </a:r>
            <a:r>
              <a:rPr lang="en-US" sz="2000" dirty="0" err="1">
                <a:latin typeface="Cascadia Code" panose="020B0609020000020004" pitchFamily="49" charset="0"/>
                <a:cs typeface="Cascadia Code" panose="020B0609020000020004" pitchFamily="49" charset="0"/>
              </a:rPr>
              <a:t>nameof</a:t>
            </a:r>
            <a:r>
              <a:rPr lang="en-US" sz="2000" dirty="0">
                <a:latin typeface="Cascadia Code" panose="020B0609020000020004" pitchFamily="49" charset="0"/>
                <a:cs typeface="Cascadia Code" panose="020B0609020000020004" pitchFamily="49" charset="0"/>
              </a:rPr>
              <a:t>(referenceData2)}: {referenceData2.Data}");</a:t>
            </a: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Console.Out.WriteLine</a:t>
            </a:r>
            <a:r>
              <a:rPr lang="en-US" sz="2000" dirty="0">
                <a:latin typeface="Cascadia Code" panose="020B0609020000020004" pitchFamily="49" charset="0"/>
                <a:cs typeface="Cascadia Code" panose="020B0609020000020004" pitchFamily="49" charset="0"/>
              </a:rPr>
              <a:t>($"{</a:t>
            </a:r>
            <a:r>
              <a:rPr lang="en-US" sz="2000" dirty="0" err="1">
                <a:latin typeface="Cascadia Code" panose="020B0609020000020004" pitchFamily="49" charset="0"/>
                <a:cs typeface="Cascadia Code" panose="020B0609020000020004" pitchFamily="49" charset="0"/>
              </a:rPr>
              <a:t>nameof</a:t>
            </a:r>
            <a:r>
              <a:rPr lang="en-US" sz="2000" dirty="0">
                <a:latin typeface="Cascadia Code" panose="020B0609020000020004" pitchFamily="49" charset="0"/>
                <a:cs typeface="Cascadia Code" panose="020B0609020000020004" pitchFamily="49" charset="0"/>
              </a:rPr>
              <a:t>(valueData1)}: {valueData1.Data}");</a:t>
            </a: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Console.Out.WriteLine</a:t>
            </a:r>
            <a:r>
              <a:rPr lang="en-US" sz="2000" dirty="0">
                <a:latin typeface="Cascadia Code" panose="020B0609020000020004" pitchFamily="49" charset="0"/>
                <a:cs typeface="Cascadia Code" panose="020B0609020000020004" pitchFamily="49" charset="0"/>
              </a:rPr>
              <a:t>($"{</a:t>
            </a:r>
            <a:r>
              <a:rPr lang="en-US" sz="2000" dirty="0" err="1">
                <a:latin typeface="Cascadia Code" panose="020B0609020000020004" pitchFamily="49" charset="0"/>
                <a:cs typeface="Cascadia Code" panose="020B0609020000020004" pitchFamily="49" charset="0"/>
              </a:rPr>
              <a:t>nameof</a:t>
            </a:r>
            <a:r>
              <a:rPr lang="en-US" sz="2000" dirty="0">
                <a:latin typeface="Cascadia Code" panose="020B0609020000020004" pitchFamily="49" charset="0"/>
                <a:cs typeface="Cascadia Code" panose="020B0609020000020004" pitchFamily="49" charset="0"/>
              </a:rPr>
              <a:t>(valueData2)}: {valueData2.Data}");</a:t>
            </a:r>
          </a:p>
          <a:p>
            <a:r>
              <a:rPr lang="en-US" sz="20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346708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Structs and Classes</a:t>
            </a:r>
          </a:p>
        </p:txBody>
      </p:sp>
      <p:pic>
        <p:nvPicPr>
          <p:cNvPr id="5" name="Picture 4">
            <a:extLst>
              <a:ext uri="{FF2B5EF4-FFF2-40B4-BE49-F238E27FC236}">
                <a16:creationId xmlns:a16="http://schemas.microsoft.com/office/drawing/2014/main" id="{AE4B4878-3153-4256-B5A2-340BC49A3A7D}"/>
              </a:ext>
            </a:extLst>
          </p:cNvPr>
          <p:cNvPicPr>
            <a:picLocks noChangeAspect="1"/>
          </p:cNvPicPr>
          <p:nvPr/>
        </p:nvPicPr>
        <p:blipFill>
          <a:blip r:embed="rId3"/>
          <a:stretch>
            <a:fillRect/>
          </a:stretch>
        </p:blipFill>
        <p:spPr>
          <a:xfrm>
            <a:off x="2937433" y="2477637"/>
            <a:ext cx="6317133" cy="2951798"/>
          </a:xfrm>
          <a:prstGeom prst="rect">
            <a:avLst/>
          </a:prstGeom>
        </p:spPr>
      </p:pic>
    </p:spTree>
    <p:extLst>
      <p:ext uri="{BB962C8B-B14F-4D97-AF65-F5344CB8AC3E}">
        <p14:creationId xmlns:p14="http://schemas.microsoft.com/office/powerpoint/2010/main" val="3592137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Structs and Classes</a:t>
            </a:r>
          </a:p>
        </p:txBody>
      </p:sp>
      <p:sp>
        <p:nvSpPr>
          <p:cNvPr id="4" name="Rectangle 3">
            <a:extLst>
              <a:ext uri="{FF2B5EF4-FFF2-40B4-BE49-F238E27FC236}">
                <a16:creationId xmlns:a16="http://schemas.microsoft.com/office/drawing/2014/main" id="{FECD2B76-4E8E-4F5A-8C1B-71D975B19F2D}"/>
              </a:ext>
            </a:extLst>
          </p:cNvPr>
          <p:cNvSpPr/>
          <p:nvPr/>
        </p:nvSpPr>
        <p:spPr>
          <a:xfrm>
            <a:off x="1584960" y="1690688"/>
            <a:ext cx="9022080" cy="4524315"/>
          </a:xfrm>
          <a:prstGeom prst="rect">
            <a:avLst/>
          </a:prstGeom>
        </p:spPr>
        <p:txBody>
          <a:bodyPr wrap="square">
            <a:spAutoFit/>
          </a:bodyPr>
          <a:lstStyle/>
          <a:p>
            <a:r>
              <a:rPr lang="en-US" sz="3600" dirty="0"/>
              <a:t>“…in the Microsoft implementation of C# on the desktop CLR, value types are stored on the stack when the value is a local variable or temporary that is not a closed-over local variable of a lambda or anonymous method, and the method body is not an iterator block, and the jitter chooses to not </a:t>
            </a:r>
            <a:r>
              <a:rPr lang="en-US" sz="3600" dirty="0" err="1"/>
              <a:t>enregister</a:t>
            </a:r>
            <a:r>
              <a:rPr lang="en-US" sz="3600" dirty="0"/>
              <a:t> the value.” </a:t>
            </a:r>
          </a:p>
        </p:txBody>
      </p:sp>
      <p:sp>
        <p:nvSpPr>
          <p:cNvPr id="6" name="Rectangle 5">
            <a:extLst>
              <a:ext uri="{FF2B5EF4-FFF2-40B4-BE49-F238E27FC236}">
                <a16:creationId xmlns:a16="http://schemas.microsoft.com/office/drawing/2014/main" id="{3BBFA595-2A13-4232-BF7E-85D70AAEBF42}"/>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https://blogs.msdn.microsoft.com/ericlippert/2010/09/30/the-truth-about-value-types/</a:t>
            </a:r>
          </a:p>
        </p:txBody>
      </p:sp>
    </p:spTree>
    <p:extLst>
      <p:ext uri="{BB962C8B-B14F-4D97-AF65-F5344CB8AC3E}">
        <p14:creationId xmlns:p14="http://schemas.microsoft.com/office/powerpoint/2010/main" val="2832904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Structs and Classes</a:t>
            </a:r>
          </a:p>
        </p:txBody>
      </p:sp>
      <p:sp>
        <p:nvSpPr>
          <p:cNvPr id="6" name="Rectangle 5">
            <a:extLst>
              <a:ext uri="{FF2B5EF4-FFF2-40B4-BE49-F238E27FC236}">
                <a16:creationId xmlns:a16="http://schemas.microsoft.com/office/drawing/2014/main" id="{3BBFA595-2A13-4232-BF7E-85D70AAEBF42}"/>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https://blogs.msdn.microsoft.com/ericlippert/2009/05/04/the-stack-is-an-implementation-detail-part-two/</a:t>
            </a:r>
          </a:p>
        </p:txBody>
      </p:sp>
      <p:sp>
        <p:nvSpPr>
          <p:cNvPr id="5" name="Rectangle 4">
            <a:extLst>
              <a:ext uri="{FF2B5EF4-FFF2-40B4-BE49-F238E27FC236}">
                <a16:creationId xmlns:a16="http://schemas.microsoft.com/office/drawing/2014/main" id="{33313C51-3F61-4BED-BE6D-A57814EC2BD6}"/>
              </a:ext>
            </a:extLst>
          </p:cNvPr>
          <p:cNvSpPr/>
          <p:nvPr/>
        </p:nvSpPr>
        <p:spPr>
          <a:xfrm>
            <a:off x="1584960" y="2214076"/>
            <a:ext cx="9022080" cy="3539430"/>
          </a:xfrm>
          <a:prstGeom prst="rect">
            <a:avLst/>
          </a:prstGeom>
        </p:spPr>
        <p:txBody>
          <a:bodyPr wrap="square">
            <a:spAutoFit/>
          </a:bodyPr>
          <a:lstStyle/>
          <a:p>
            <a:r>
              <a:rPr lang="en-US" sz="2800" dirty="0"/>
              <a:t>“Finally, the CLR does allow ‘ref return types’; you could in theory have a method ‘ref </a:t>
            </a:r>
            <a:r>
              <a:rPr lang="en-US" sz="2800" dirty="0" err="1"/>
              <a:t>int</a:t>
            </a:r>
            <a:r>
              <a:rPr lang="en-US" sz="2800" dirty="0"/>
              <a:t> M() { … }’ that returned a reference to an integer variable. </a:t>
            </a:r>
            <a:r>
              <a:rPr lang="en-US" sz="2800" b="1" dirty="0"/>
              <a:t>If for some bizarre reason we ever decided to allow that in C#</a:t>
            </a:r>
            <a:r>
              <a:rPr lang="en-US" sz="2800" dirty="0"/>
              <a:t>, we’d have to fix up the compiler and verifier so that they ensured that it was only possible to return refs to variables that were known to be on the heap, or known to be ‘lower down’ on the stack than the </a:t>
            </a:r>
            <a:r>
              <a:rPr lang="en-US" sz="2800" dirty="0" err="1"/>
              <a:t>callee</a:t>
            </a:r>
            <a:r>
              <a:rPr lang="en-US" sz="2800" dirty="0"/>
              <a:t>.” </a:t>
            </a:r>
          </a:p>
        </p:txBody>
      </p:sp>
    </p:spTree>
    <p:extLst>
      <p:ext uri="{BB962C8B-B14F-4D97-AF65-F5344CB8AC3E}">
        <p14:creationId xmlns:p14="http://schemas.microsoft.com/office/powerpoint/2010/main" val="1963547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Structs and Classes</a:t>
            </a:r>
          </a:p>
        </p:txBody>
      </p:sp>
      <p:sp>
        <p:nvSpPr>
          <p:cNvPr id="9" name="Rectangle 8">
            <a:extLst>
              <a:ext uri="{FF2B5EF4-FFF2-40B4-BE49-F238E27FC236}">
                <a16:creationId xmlns:a16="http://schemas.microsoft.com/office/drawing/2014/main" id="{678BB995-6DF0-4A4B-8B55-EE25F8750235}"/>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https://hdwallpapers.press/wallpaper_mirror/relax_beach_sky_blue_summer_sea_nature_hd-wallpaper-100345.jpg</a:t>
            </a:r>
          </a:p>
        </p:txBody>
      </p:sp>
      <p:pic>
        <p:nvPicPr>
          <p:cNvPr id="14" name="Picture 13">
            <a:extLst>
              <a:ext uri="{FF2B5EF4-FFF2-40B4-BE49-F238E27FC236}">
                <a16:creationId xmlns:a16="http://schemas.microsoft.com/office/drawing/2014/main" id="{91AA33B1-6029-4805-9114-0A83DC517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618" y="1343917"/>
            <a:ext cx="7892763" cy="4932977"/>
          </a:xfrm>
          <a:prstGeom prst="rect">
            <a:avLst/>
          </a:prstGeom>
        </p:spPr>
      </p:pic>
    </p:spTree>
    <p:extLst>
      <p:ext uri="{BB962C8B-B14F-4D97-AF65-F5344CB8AC3E}">
        <p14:creationId xmlns:p14="http://schemas.microsoft.com/office/powerpoint/2010/main" val="3908033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Structs and Classes</a:t>
            </a:r>
          </a:p>
        </p:txBody>
      </p:sp>
      <p:sp>
        <p:nvSpPr>
          <p:cNvPr id="9" name="Rectangle 8">
            <a:extLst>
              <a:ext uri="{FF2B5EF4-FFF2-40B4-BE49-F238E27FC236}">
                <a16:creationId xmlns:a16="http://schemas.microsoft.com/office/drawing/2014/main" id="{678BB995-6DF0-4A4B-8B55-EE25F8750235}"/>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https://twitter.com/EgorBo/status/1060178512169046016?s=09</a:t>
            </a:r>
          </a:p>
        </p:txBody>
      </p:sp>
      <p:pic>
        <p:nvPicPr>
          <p:cNvPr id="5" name="Picture 4">
            <a:extLst>
              <a:ext uri="{FF2B5EF4-FFF2-40B4-BE49-F238E27FC236}">
                <a16:creationId xmlns:a16="http://schemas.microsoft.com/office/drawing/2014/main" id="{00636702-9198-409E-B350-32481296A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33" y="1690688"/>
            <a:ext cx="10790733" cy="4472009"/>
          </a:xfrm>
          <a:prstGeom prst="rect">
            <a:avLst/>
          </a:prstGeom>
        </p:spPr>
      </p:pic>
    </p:spTree>
    <p:extLst>
      <p:ext uri="{BB962C8B-B14F-4D97-AF65-F5344CB8AC3E}">
        <p14:creationId xmlns:p14="http://schemas.microsoft.com/office/powerpoint/2010/main" val="2923485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Structs and Classes</a:t>
            </a:r>
          </a:p>
        </p:txBody>
      </p:sp>
      <p:sp>
        <p:nvSpPr>
          <p:cNvPr id="9" name="Rectangle 8">
            <a:extLst>
              <a:ext uri="{FF2B5EF4-FFF2-40B4-BE49-F238E27FC236}">
                <a16:creationId xmlns:a16="http://schemas.microsoft.com/office/drawing/2014/main" id="{678BB995-6DF0-4A4B-8B55-EE25F8750235}"/>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https://twitter.com/EgorBo/status/1060178512169046016?s=09</a:t>
            </a:r>
          </a:p>
        </p:txBody>
      </p:sp>
      <p:pic>
        <p:nvPicPr>
          <p:cNvPr id="6" name="Picture 5">
            <a:extLst>
              <a:ext uri="{FF2B5EF4-FFF2-40B4-BE49-F238E27FC236}">
                <a16:creationId xmlns:a16="http://schemas.microsoft.com/office/drawing/2014/main" id="{A18F991A-022E-4BD1-86CF-F71955FA4FFD}"/>
              </a:ext>
            </a:extLst>
          </p:cNvPr>
          <p:cNvPicPr>
            <a:picLocks noChangeAspect="1"/>
          </p:cNvPicPr>
          <p:nvPr/>
        </p:nvPicPr>
        <p:blipFill>
          <a:blip r:embed="rId3"/>
          <a:stretch>
            <a:fillRect/>
          </a:stretch>
        </p:blipFill>
        <p:spPr>
          <a:xfrm>
            <a:off x="1904008" y="1375220"/>
            <a:ext cx="8383983" cy="916027"/>
          </a:xfrm>
          <a:prstGeom prst="rect">
            <a:avLst/>
          </a:prstGeom>
          <a:ln>
            <a:solidFill>
              <a:schemeClr val="accent1"/>
            </a:solidFill>
          </a:ln>
        </p:spPr>
      </p:pic>
      <p:pic>
        <p:nvPicPr>
          <p:cNvPr id="7" name="Picture 6">
            <a:extLst>
              <a:ext uri="{FF2B5EF4-FFF2-40B4-BE49-F238E27FC236}">
                <a16:creationId xmlns:a16="http://schemas.microsoft.com/office/drawing/2014/main" id="{C2B37227-5F55-444E-B0F3-1F5C89150E96}"/>
              </a:ext>
            </a:extLst>
          </p:cNvPr>
          <p:cNvPicPr>
            <a:picLocks noChangeAspect="1"/>
          </p:cNvPicPr>
          <p:nvPr/>
        </p:nvPicPr>
        <p:blipFill>
          <a:blip r:embed="rId4"/>
          <a:stretch>
            <a:fillRect/>
          </a:stretch>
        </p:blipFill>
        <p:spPr>
          <a:xfrm>
            <a:off x="3755486" y="2543948"/>
            <a:ext cx="4681028" cy="1829202"/>
          </a:xfrm>
          <a:prstGeom prst="rect">
            <a:avLst/>
          </a:prstGeom>
          <a:ln>
            <a:solidFill>
              <a:schemeClr val="accent1"/>
            </a:solidFill>
          </a:ln>
        </p:spPr>
      </p:pic>
      <p:pic>
        <p:nvPicPr>
          <p:cNvPr id="8" name="Picture 7">
            <a:extLst>
              <a:ext uri="{FF2B5EF4-FFF2-40B4-BE49-F238E27FC236}">
                <a16:creationId xmlns:a16="http://schemas.microsoft.com/office/drawing/2014/main" id="{C8CD05E8-12A9-4D43-88BC-784D577C12BA}"/>
              </a:ext>
            </a:extLst>
          </p:cNvPr>
          <p:cNvPicPr>
            <a:picLocks noChangeAspect="1"/>
          </p:cNvPicPr>
          <p:nvPr/>
        </p:nvPicPr>
        <p:blipFill>
          <a:blip r:embed="rId5"/>
          <a:stretch>
            <a:fillRect/>
          </a:stretch>
        </p:blipFill>
        <p:spPr>
          <a:xfrm>
            <a:off x="2988223" y="4573751"/>
            <a:ext cx="2081618" cy="1703143"/>
          </a:xfrm>
          <a:prstGeom prst="rect">
            <a:avLst/>
          </a:prstGeom>
        </p:spPr>
      </p:pic>
      <p:pic>
        <p:nvPicPr>
          <p:cNvPr id="10" name="Picture 9">
            <a:extLst>
              <a:ext uri="{FF2B5EF4-FFF2-40B4-BE49-F238E27FC236}">
                <a16:creationId xmlns:a16="http://schemas.microsoft.com/office/drawing/2014/main" id="{75553CBF-FCC0-49B1-9B3C-1A31F0482901}"/>
              </a:ext>
            </a:extLst>
          </p:cNvPr>
          <p:cNvPicPr>
            <a:picLocks noChangeAspect="1"/>
          </p:cNvPicPr>
          <p:nvPr/>
        </p:nvPicPr>
        <p:blipFill>
          <a:blip r:embed="rId6"/>
          <a:stretch>
            <a:fillRect/>
          </a:stretch>
        </p:blipFill>
        <p:spPr>
          <a:xfrm>
            <a:off x="5872479" y="4573751"/>
            <a:ext cx="3458961" cy="1703143"/>
          </a:xfrm>
          <a:prstGeom prst="rect">
            <a:avLst/>
          </a:prstGeom>
        </p:spPr>
      </p:pic>
    </p:spTree>
    <p:extLst>
      <p:ext uri="{BB962C8B-B14F-4D97-AF65-F5344CB8AC3E}">
        <p14:creationId xmlns:p14="http://schemas.microsoft.com/office/powerpoint/2010/main" val="456981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a:t>
            </a:r>
            <a:r>
              <a:rPr lang="en-US" dirty="0" err="1"/>
              <a:t>Goto</a:t>
            </a:r>
            <a:endParaRPr lang="en-US" dirty="0"/>
          </a:p>
        </p:txBody>
      </p:sp>
      <p:sp>
        <p:nvSpPr>
          <p:cNvPr id="9" name="Rectangle 8">
            <a:extLst>
              <a:ext uri="{FF2B5EF4-FFF2-40B4-BE49-F238E27FC236}">
                <a16:creationId xmlns:a16="http://schemas.microsoft.com/office/drawing/2014/main" id="{678BB995-6DF0-4A4B-8B55-EE25F8750235}"/>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http://www.cs.utexas.edu/users/EWD/ewd02xx/EWD215.PDF</a:t>
            </a:r>
          </a:p>
        </p:txBody>
      </p:sp>
      <p:sp>
        <p:nvSpPr>
          <p:cNvPr id="6" name="TextBox 5">
            <a:extLst>
              <a:ext uri="{FF2B5EF4-FFF2-40B4-BE49-F238E27FC236}">
                <a16:creationId xmlns:a16="http://schemas.microsoft.com/office/drawing/2014/main" id="{7EE410E0-3B37-4B6A-81DD-626C6902AE5E}"/>
              </a:ext>
            </a:extLst>
          </p:cNvPr>
          <p:cNvSpPr txBox="1"/>
          <p:nvPr/>
        </p:nvSpPr>
        <p:spPr>
          <a:xfrm>
            <a:off x="2917886" y="1537584"/>
            <a:ext cx="6356227" cy="584775"/>
          </a:xfrm>
          <a:prstGeom prst="rect">
            <a:avLst/>
          </a:prstGeom>
          <a:noFill/>
        </p:spPr>
        <p:txBody>
          <a:bodyPr wrap="none" rtlCol="0">
            <a:spAutoFit/>
          </a:bodyPr>
          <a:lstStyle/>
          <a:p>
            <a:pPr algn="ctr"/>
            <a:r>
              <a:rPr lang="en-US" sz="3200" dirty="0"/>
              <a:t>Myth: </a:t>
            </a:r>
            <a:r>
              <a:rPr lang="en-US" sz="3200" dirty="0" err="1"/>
              <a:t>Gotos</a:t>
            </a:r>
            <a:r>
              <a:rPr lang="en-US" sz="3200" dirty="0"/>
              <a:t> are not allowed in C#</a:t>
            </a:r>
          </a:p>
        </p:txBody>
      </p:sp>
      <p:pic>
        <p:nvPicPr>
          <p:cNvPr id="7" name="Picture 6">
            <a:extLst>
              <a:ext uri="{FF2B5EF4-FFF2-40B4-BE49-F238E27FC236}">
                <a16:creationId xmlns:a16="http://schemas.microsoft.com/office/drawing/2014/main" id="{DFEB7437-D6A5-4D6E-95B1-5DD8A91016EF}"/>
              </a:ext>
            </a:extLst>
          </p:cNvPr>
          <p:cNvPicPr>
            <a:picLocks noChangeAspect="1"/>
          </p:cNvPicPr>
          <p:nvPr/>
        </p:nvPicPr>
        <p:blipFill>
          <a:blip r:embed="rId3"/>
          <a:stretch>
            <a:fillRect/>
          </a:stretch>
        </p:blipFill>
        <p:spPr>
          <a:xfrm>
            <a:off x="712832" y="2556577"/>
            <a:ext cx="4410108" cy="3453198"/>
          </a:xfrm>
          <a:prstGeom prst="rect">
            <a:avLst/>
          </a:prstGeom>
        </p:spPr>
      </p:pic>
      <p:sp>
        <p:nvSpPr>
          <p:cNvPr id="8" name="Rectangle 7">
            <a:extLst>
              <a:ext uri="{FF2B5EF4-FFF2-40B4-BE49-F238E27FC236}">
                <a16:creationId xmlns:a16="http://schemas.microsoft.com/office/drawing/2014/main" id="{52DF069C-6D2A-40BC-9879-588DB1CC2948}"/>
              </a:ext>
            </a:extLst>
          </p:cNvPr>
          <p:cNvSpPr/>
          <p:nvPr/>
        </p:nvSpPr>
        <p:spPr>
          <a:xfrm>
            <a:off x="5412127" y="3357901"/>
            <a:ext cx="6593840" cy="1754326"/>
          </a:xfrm>
          <a:prstGeom prst="rect">
            <a:avLst/>
          </a:prstGeom>
        </p:spPr>
        <p:txBody>
          <a:bodyPr wrap="square">
            <a:spAutoFit/>
          </a:bodyPr>
          <a:lstStyle/>
          <a:p>
            <a:r>
              <a:rPr lang="en-US" dirty="0"/>
              <a:t> "The unbridled use of the go to statement has as an immediate consequence that it becomes terribly hard to find a meaningful set of coordinates in which to describe the process progress. ... The go to statement as it stands is just too primitive, it is too much an invitation to make a mess of one's program.“ - </a:t>
            </a:r>
            <a:r>
              <a:rPr lang="en-US" dirty="0" err="1"/>
              <a:t>Edsger</a:t>
            </a:r>
            <a:r>
              <a:rPr lang="en-US" dirty="0"/>
              <a:t> </a:t>
            </a:r>
            <a:r>
              <a:rPr lang="en-US" dirty="0" err="1"/>
              <a:t>Dijkstra</a:t>
            </a:r>
            <a:endParaRPr lang="en-US" dirty="0"/>
          </a:p>
        </p:txBody>
      </p:sp>
    </p:spTree>
    <p:extLst>
      <p:ext uri="{BB962C8B-B14F-4D97-AF65-F5344CB8AC3E}">
        <p14:creationId xmlns:p14="http://schemas.microsoft.com/office/powerpoint/2010/main" val="321065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Downloads</a:t>
            </a:r>
          </a:p>
        </p:txBody>
      </p:sp>
      <p:sp>
        <p:nvSpPr>
          <p:cNvPr id="6" name="Content Placeholder 1">
            <a:extLst>
              <a:ext uri="{FF2B5EF4-FFF2-40B4-BE49-F238E27FC236}">
                <a16:creationId xmlns:a16="http://schemas.microsoft.com/office/drawing/2014/main" id="{29E132E5-7EC1-4996-9538-3D3118E352CF}"/>
              </a:ext>
            </a:extLst>
          </p:cNvPr>
          <p:cNvSpPr>
            <a:spLocks noGrp="1"/>
          </p:cNvSpPr>
          <p:nvPr>
            <p:ph idx="1"/>
          </p:nvPr>
        </p:nvSpPr>
        <p:spPr>
          <a:xfrm>
            <a:off x="267128" y="1592868"/>
            <a:ext cx="11595026" cy="4810845"/>
          </a:xfrm>
        </p:spPr>
        <p:txBody>
          <a:bodyPr anchor="ctr" anchorCtr="0"/>
          <a:lstStyle/>
          <a:p>
            <a:pPr marL="68580" indent="0" algn="ctr">
              <a:buNone/>
            </a:pPr>
            <a:r>
              <a:rPr lang="en-US" sz="2400" dirty="0"/>
              <a:t>https://github.com/JasonBock/</a:t>
            </a:r>
          </a:p>
          <a:p>
            <a:pPr marL="68580" indent="0" algn="ctr">
              <a:buNone/>
            </a:pPr>
            <a:r>
              <a:rPr lang="en-US" sz="2400" dirty="0" err="1"/>
              <a:t>BustingDotNetMyths</a:t>
            </a:r>
            <a:endParaRPr lang="en-US" sz="2400" dirty="0"/>
          </a:p>
          <a:p>
            <a:pPr marL="68580" indent="0" algn="ctr">
              <a:buNone/>
            </a:pPr>
            <a:endParaRPr lang="en-US" sz="2400" dirty="0"/>
          </a:p>
          <a:p>
            <a:pPr marL="68580" indent="0" algn="ctr">
              <a:buNone/>
            </a:pPr>
            <a:r>
              <a:rPr lang="en-US" sz="2400" dirty="0"/>
              <a:t>https://github.com/JasonBock/Presentations/blob/master/Busting%20.NET%20Myths.pptx</a:t>
            </a:r>
          </a:p>
        </p:txBody>
      </p:sp>
    </p:spTree>
    <p:extLst>
      <p:ext uri="{BB962C8B-B14F-4D97-AF65-F5344CB8AC3E}">
        <p14:creationId xmlns:p14="http://schemas.microsoft.com/office/powerpoint/2010/main" val="3372829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a:t>
            </a:r>
            <a:r>
              <a:rPr lang="en-US" dirty="0" err="1"/>
              <a:t>Goto</a:t>
            </a:r>
            <a:endParaRPr lang="en-US" dirty="0"/>
          </a:p>
        </p:txBody>
      </p:sp>
      <p:sp>
        <p:nvSpPr>
          <p:cNvPr id="10" name="TextBox 9">
            <a:extLst>
              <a:ext uri="{FF2B5EF4-FFF2-40B4-BE49-F238E27FC236}">
                <a16:creationId xmlns:a16="http://schemas.microsoft.com/office/drawing/2014/main" id="{69DFD10C-0B53-4712-B6C9-37C8D0422157}"/>
              </a:ext>
            </a:extLst>
          </p:cNvPr>
          <p:cNvSpPr txBox="1"/>
          <p:nvPr/>
        </p:nvSpPr>
        <p:spPr>
          <a:xfrm>
            <a:off x="967940" y="1554631"/>
            <a:ext cx="4673074" cy="5078313"/>
          </a:xfrm>
          <a:prstGeom prst="rect">
            <a:avLst/>
          </a:prstGeom>
          <a:noFill/>
        </p:spPr>
        <p:txBody>
          <a:bodyPr wrap="none" rtlCol="0">
            <a:spAutoFit/>
          </a:bodyPr>
          <a:lstStyle/>
          <a:p>
            <a:r>
              <a:rPr lang="en-US" sz="1200" dirty="0">
                <a:latin typeface="Cascadia Code" panose="020B0609020000020004" pitchFamily="49" charset="0"/>
                <a:cs typeface="Cascadia Code" panose="020B0609020000020004" pitchFamily="49" charset="0"/>
              </a:rPr>
              <a:t>private static void </a:t>
            </a:r>
            <a:r>
              <a:rPr lang="en-US" sz="1200" dirty="0" err="1">
                <a:latin typeface="Cascadia Code" panose="020B0609020000020004" pitchFamily="49" charset="0"/>
                <a:cs typeface="Cascadia Code" panose="020B0609020000020004" pitchFamily="49" charset="0"/>
              </a:rPr>
              <a:t>JumpAround</a:t>
            </a:r>
            <a:r>
              <a:rPr lang="en-US" sz="1200" dirty="0">
                <a:latin typeface="Cascadia Code" panose="020B0609020000020004" pitchFamily="49" charset="0"/>
                <a:cs typeface="Cascadia Code" panose="020B0609020000020004" pitchFamily="49" charset="0"/>
              </a:rPr>
              <a:t>()</a:t>
            </a:r>
          </a:p>
          <a:p>
            <a:r>
              <a:rPr lang="en-US" sz="1200" dirty="0">
                <a:latin typeface="Cascadia Code" panose="020B0609020000020004" pitchFamily="49" charset="0"/>
                <a:cs typeface="Cascadia Code" panose="020B0609020000020004" pitchFamily="49" charset="0"/>
              </a:rPr>
              <a:t>{</a:t>
            </a:r>
          </a:p>
          <a:p>
            <a:r>
              <a:rPr lang="en-US" sz="1200" dirty="0">
                <a:latin typeface="Cascadia Code" panose="020B0609020000020004" pitchFamily="49" charset="0"/>
                <a:cs typeface="Cascadia Code" panose="020B0609020000020004" pitchFamily="49" charset="0"/>
              </a:rPr>
              <a:t>  </a:t>
            </a:r>
            <a:r>
              <a:rPr lang="en-US" sz="1200" dirty="0" err="1">
                <a:latin typeface="Cascadia Code" panose="020B0609020000020004" pitchFamily="49" charset="0"/>
                <a:cs typeface="Cascadia Code" panose="020B0609020000020004" pitchFamily="49" charset="0"/>
              </a:rPr>
              <a:t>goto</a:t>
            </a:r>
            <a:r>
              <a:rPr lang="en-US" sz="1200" dirty="0">
                <a:latin typeface="Cascadia Code" panose="020B0609020000020004" pitchFamily="49" charset="0"/>
                <a:cs typeface="Cascadia Code" panose="020B0609020000020004" pitchFamily="49" charset="0"/>
              </a:rPr>
              <a:t> </a:t>
            </a:r>
            <a:r>
              <a:rPr lang="en-US" sz="1200" dirty="0" err="1">
                <a:latin typeface="Cascadia Code" panose="020B0609020000020004" pitchFamily="49" charset="0"/>
                <a:cs typeface="Cascadia Code" panose="020B0609020000020004" pitchFamily="49" charset="0"/>
              </a:rPr>
              <a:t>firstLine</a:t>
            </a:r>
            <a:r>
              <a:rPr lang="en-US" sz="1200" dirty="0">
                <a:latin typeface="Cascadia Code" panose="020B0609020000020004" pitchFamily="49" charset="0"/>
                <a:cs typeface="Cascadia Code" panose="020B0609020000020004" pitchFamily="49" charset="0"/>
              </a:rPr>
              <a:t>;</a:t>
            </a:r>
          </a:p>
          <a:p>
            <a:endParaRPr lang="en-US" sz="1200" dirty="0">
              <a:latin typeface="Cascadia Code" panose="020B0609020000020004" pitchFamily="49" charset="0"/>
              <a:cs typeface="Cascadia Code" panose="020B0609020000020004" pitchFamily="49" charset="0"/>
            </a:endParaRPr>
          </a:p>
          <a:p>
            <a:r>
              <a:rPr lang="en-US" sz="1200" dirty="0">
                <a:latin typeface="Cascadia Code" panose="020B0609020000020004" pitchFamily="49" charset="0"/>
                <a:cs typeface="Cascadia Code" panose="020B0609020000020004" pitchFamily="49" charset="0"/>
              </a:rPr>
              <a:t>  </a:t>
            </a:r>
            <a:r>
              <a:rPr lang="en-US" sz="1200" dirty="0" err="1">
                <a:latin typeface="Cascadia Code" panose="020B0609020000020004" pitchFamily="49" charset="0"/>
                <a:cs typeface="Cascadia Code" panose="020B0609020000020004" pitchFamily="49" charset="0"/>
              </a:rPr>
              <a:t>secondLine</a:t>
            </a:r>
            <a:r>
              <a:rPr lang="en-US" sz="1200" dirty="0">
                <a:latin typeface="Cascadia Code" panose="020B0609020000020004" pitchFamily="49" charset="0"/>
                <a:cs typeface="Cascadia Code" panose="020B0609020000020004" pitchFamily="49" charset="0"/>
              </a:rPr>
              <a:t>:</a:t>
            </a:r>
          </a:p>
          <a:p>
            <a:r>
              <a:rPr lang="en-US" sz="1200" dirty="0">
                <a:latin typeface="Cascadia Code" panose="020B0609020000020004" pitchFamily="49" charset="0"/>
                <a:cs typeface="Cascadia Code" panose="020B0609020000020004" pitchFamily="49" charset="0"/>
              </a:rPr>
              <a:t>  </a:t>
            </a:r>
            <a:r>
              <a:rPr lang="en-US" sz="1200" dirty="0" err="1">
                <a:latin typeface="Cascadia Code" panose="020B0609020000020004" pitchFamily="49" charset="0"/>
                <a:cs typeface="Cascadia Code" panose="020B0609020000020004" pitchFamily="49" charset="0"/>
              </a:rPr>
              <a:t>Console.Out.WriteLine</a:t>
            </a:r>
            <a:r>
              <a:rPr lang="en-US" sz="1200" dirty="0">
                <a:latin typeface="Cascadia Code" panose="020B0609020000020004" pitchFamily="49" charset="0"/>
                <a:cs typeface="Cascadia Code" panose="020B0609020000020004" pitchFamily="49" charset="0"/>
              </a:rPr>
              <a:t>("Let me begin");</a:t>
            </a:r>
          </a:p>
          <a:p>
            <a:endParaRPr lang="en-US" sz="1200" dirty="0">
              <a:latin typeface="Cascadia Code" panose="020B0609020000020004" pitchFamily="49" charset="0"/>
              <a:cs typeface="Cascadia Code" panose="020B0609020000020004" pitchFamily="49" charset="0"/>
            </a:endParaRPr>
          </a:p>
          <a:p>
            <a:r>
              <a:rPr lang="en-US" sz="1200" dirty="0">
                <a:latin typeface="Cascadia Code" panose="020B0609020000020004" pitchFamily="49" charset="0"/>
                <a:cs typeface="Cascadia Code" panose="020B0609020000020004" pitchFamily="49" charset="0"/>
              </a:rPr>
              <a:t>  </a:t>
            </a:r>
            <a:r>
              <a:rPr lang="en-US" sz="1200" dirty="0" err="1">
                <a:latin typeface="Cascadia Code" panose="020B0609020000020004" pitchFamily="49" charset="0"/>
                <a:cs typeface="Cascadia Code" panose="020B0609020000020004" pitchFamily="49" charset="0"/>
              </a:rPr>
              <a:t>goto</a:t>
            </a:r>
            <a:r>
              <a:rPr lang="en-US" sz="1200" dirty="0">
                <a:latin typeface="Cascadia Code" panose="020B0609020000020004" pitchFamily="49" charset="0"/>
                <a:cs typeface="Cascadia Code" panose="020B0609020000020004" pitchFamily="49" charset="0"/>
              </a:rPr>
              <a:t> </a:t>
            </a:r>
            <a:r>
              <a:rPr lang="en-US" sz="1200" dirty="0" err="1">
                <a:latin typeface="Cascadia Code" panose="020B0609020000020004" pitchFamily="49" charset="0"/>
                <a:cs typeface="Cascadia Code" panose="020B0609020000020004" pitchFamily="49" charset="0"/>
              </a:rPr>
              <a:t>thirdLine</a:t>
            </a:r>
            <a:r>
              <a:rPr lang="en-US" sz="1200" dirty="0">
                <a:latin typeface="Cascadia Code" panose="020B0609020000020004" pitchFamily="49" charset="0"/>
                <a:cs typeface="Cascadia Code" panose="020B0609020000020004" pitchFamily="49" charset="0"/>
              </a:rPr>
              <a:t>;</a:t>
            </a:r>
          </a:p>
          <a:p>
            <a:endParaRPr lang="en-US" sz="1200" dirty="0">
              <a:latin typeface="Cascadia Code" panose="020B0609020000020004" pitchFamily="49" charset="0"/>
              <a:cs typeface="Cascadia Code" panose="020B0609020000020004" pitchFamily="49" charset="0"/>
            </a:endParaRPr>
          </a:p>
          <a:p>
            <a:r>
              <a:rPr lang="en-US" sz="1200" dirty="0">
                <a:latin typeface="Cascadia Code" panose="020B0609020000020004" pitchFamily="49" charset="0"/>
                <a:cs typeface="Cascadia Code" panose="020B0609020000020004" pitchFamily="49" charset="0"/>
              </a:rPr>
              <a:t>  </a:t>
            </a:r>
            <a:r>
              <a:rPr lang="en-US" sz="1200" dirty="0" err="1">
                <a:latin typeface="Cascadia Code" panose="020B0609020000020004" pitchFamily="49" charset="0"/>
                <a:cs typeface="Cascadia Code" panose="020B0609020000020004" pitchFamily="49" charset="0"/>
              </a:rPr>
              <a:t>firstLine</a:t>
            </a:r>
            <a:r>
              <a:rPr lang="en-US" sz="1200" dirty="0">
                <a:latin typeface="Cascadia Code" panose="020B0609020000020004" pitchFamily="49" charset="0"/>
                <a:cs typeface="Cascadia Code" panose="020B0609020000020004" pitchFamily="49" charset="0"/>
              </a:rPr>
              <a:t>:</a:t>
            </a:r>
          </a:p>
          <a:p>
            <a:r>
              <a:rPr lang="en-US" sz="1200" dirty="0">
                <a:latin typeface="Cascadia Code" panose="020B0609020000020004" pitchFamily="49" charset="0"/>
                <a:cs typeface="Cascadia Code" panose="020B0609020000020004" pitchFamily="49" charset="0"/>
              </a:rPr>
              <a:t>  </a:t>
            </a:r>
            <a:r>
              <a:rPr lang="en-US" sz="1200" dirty="0" err="1">
                <a:latin typeface="Cascadia Code" panose="020B0609020000020004" pitchFamily="49" charset="0"/>
                <a:cs typeface="Cascadia Code" panose="020B0609020000020004" pitchFamily="49" charset="0"/>
              </a:rPr>
              <a:t>Console.Out.WriteLine</a:t>
            </a:r>
            <a:r>
              <a:rPr lang="en-US" sz="1200" dirty="0">
                <a:latin typeface="Cascadia Code" panose="020B0609020000020004" pitchFamily="49" charset="0"/>
                <a:cs typeface="Cascadia Code" panose="020B0609020000020004" pitchFamily="49" charset="0"/>
              </a:rPr>
              <a:t>("Pack it up, pack it in");</a:t>
            </a:r>
          </a:p>
          <a:p>
            <a:endParaRPr lang="en-US" sz="1200" dirty="0">
              <a:latin typeface="Cascadia Code" panose="020B0609020000020004" pitchFamily="49" charset="0"/>
              <a:cs typeface="Cascadia Code" panose="020B0609020000020004" pitchFamily="49" charset="0"/>
            </a:endParaRPr>
          </a:p>
          <a:p>
            <a:r>
              <a:rPr lang="en-US" sz="1200" dirty="0">
                <a:latin typeface="Cascadia Code" panose="020B0609020000020004" pitchFamily="49" charset="0"/>
                <a:cs typeface="Cascadia Code" panose="020B0609020000020004" pitchFamily="49" charset="0"/>
              </a:rPr>
              <a:t>  </a:t>
            </a:r>
            <a:r>
              <a:rPr lang="en-US" sz="1200" dirty="0" err="1">
                <a:latin typeface="Cascadia Code" panose="020B0609020000020004" pitchFamily="49" charset="0"/>
                <a:cs typeface="Cascadia Code" panose="020B0609020000020004" pitchFamily="49" charset="0"/>
              </a:rPr>
              <a:t>goto</a:t>
            </a:r>
            <a:r>
              <a:rPr lang="en-US" sz="1200" dirty="0">
                <a:latin typeface="Cascadia Code" panose="020B0609020000020004" pitchFamily="49" charset="0"/>
                <a:cs typeface="Cascadia Code" panose="020B0609020000020004" pitchFamily="49" charset="0"/>
              </a:rPr>
              <a:t> </a:t>
            </a:r>
            <a:r>
              <a:rPr lang="en-US" sz="1200" dirty="0" err="1">
                <a:latin typeface="Cascadia Code" panose="020B0609020000020004" pitchFamily="49" charset="0"/>
                <a:cs typeface="Cascadia Code" panose="020B0609020000020004" pitchFamily="49" charset="0"/>
              </a:rPr>
              <a:t>secondLine</a:t>
            </a:r>
            <a:r>
              <a:rPr lang="en-US" sz="1200" dirty="0">
                <a:latin typeface="Cascadia Code" panose="020B0609020000020004" pitchFamily="49" charset="0"/>
                <a:cs typeface="Cascadia Code" panose="020B0609020000020004" pitchFamily="49" charset="0"/>
              </a:rPr>
              <a:t>;</a:t>
            </a:r>
          </a:p>
          <a:p>
            <a:endParaRPr lang="en-US" sz="1200" dirty="0">
              <a:latin typeface="Cascadia Code" panose="020B0609020000020004" pitchFamily="49" charset="0"/>
              <a:cs typeface="Cascadia Code" panose="020B0609020000020004" pitchFamily="49" charset="0"/>
            </a:endParaRPr>
          </a:p>
          <a:p>
            <a:r>
              <a:rPr lang="en-US" sz="1200" dirty="0">
                <a:latin typeface="Cascadia Code" panose="020B0609020000020004" pitchFamily="49" charset="0"/>
                <a:cs typeface="Cascadia Code" panose="020B0609020000020004" pitchFamily="49" charset="0"/>
              </a:rPr>
              <a:t>  </a:t>
            </a:r>
            <a:r>
              <a:rPr lang="en-US" sz="1200" dirty="0" err="1">
                <a:latin typeface="Cascadia Code" panose="020B0609020000020004" pitchFamily="49" charset="0"/>
                <a:cs typeface="Cascadia Code" panose="020B0609020000020004" pitchFamily="49" charset="0"/>
              </a:rPr>
              <a:t>fourthLine</a:t>
            </a:r>
            <a:r>
              <a:rPr lang="en-US" sz="1200" dirty="0">
                <a:latin typeface="Cascadia Code" panose="020B0609020000020004" pitchFamily="49" charset="0"/>
                <a:cs typeface="Cascadia Code" panose="020B0609020000020004" pitchFamily="49" charset="0"/>
              </a:rPr>
              <a:t>:</a:t>
            </a:r>
          </a:p>
          <a:p>
            <a:r>
              <a:rPr lang="en-US" sz="1200" dirty="0">
                <a:latin typeface="Cascadia Code" panose="020B0609020000020004" pitchFamily="49" charset="0"/>
                <a:cs typeface="Cascadia Code" panose="020B0609020000020004" pitchFamily="49" charset="0"/>
              </a:rPr>
              <a:t>  </a:t>
            </a:r>
            <a:r>
              <a:rPr lang="en-US" sz="1200" dirty="0" err="1">
                <a:latin typeface="Cascadia Code" panose="020B0609020000020004" pitchFamily="49" charset="0"/>
                <a:cs typeface="Cascadia Code" panose="020B0609020000020004" pitchFamily="49" charset="0"/>
              </a:rPr>
              <a:t>Console.Out.WriteLine</a:t>
            </a:r>
            <a:r>
              <a:rPr lang="en-US" sz="1200" dirty="0">
                <a:latin typeface="Cascadia Code" panose="020B0609020000020004" pitchFamily="49" charset="0"/>
                <a:cs typeface="Cascadia Code" panose="020B0609020000020004" pitchFamily="49" charset="0"/>
              </a:rPr>
              <a:t>("Battle me that's a sin");</a:t>
            </a:r>
          </a:p>
          <a:p>
            <a:endParaRPr lang="en-US" sz="1200" dirty="0">
              <a:latin typeface="Cascadia Code" panose="020B0609020000020004" pitchFamily="49" charset="0"/>
              <a:cs typeface="Cascadia Code" panose="020B0609020000020004" pitchFamily="49" charset="0"/>
            </a:endParaRPr>
          </a:p>
          <a:p>
            <a:r>
              <a:rPr lang="en-US" sz="1200" dirty="0">
                <a:latin typeface="Cascadia Code" panose="020B0609020000020004" pitchFamily="49" charset="0"/>
                <a:cs typeface="Cascadia Code" panose="020B0609020000020004" pitchFamily="49" charset="0"/>
              </a:rPr>
              <a:t>  </a:t>
            </a:r>
            <a:r>
              <a:rPr lang="en-US" sz="1200" dirty="0" err="1">
                <a:latin typeface="Cascadia Code" panose="020B0609020000020004" pitchFamily="49" charset="0"/>
                <a:cs typeface="Cascadia Code" panose="020B0609020000020004" pitchFamily="49" charset="0"/>
              </a:rPr>
              <a:t>goto</a:t>
            </a:r>
            <a:r>
              <a:rPr lang="en-US" sz="1200" dirty="0">
                <a:latin typeface="Cascadia Code" panose="020B0609020000020004" pitchFamily="49" charset="0"/>
                <a:cs typeface="Cascadia Code" panose="020B0609020000020004" pitchFamily="49" charset="0"/>
              </a:rPr>
              <a:t> finish;</a:t>
            </a:r>
          </a:p>
          <a:p>
            <a:endParaRPr lang="en-US" sz="1200" dirty="0">
              <a:latin typeface="Cascadia Code" panose="020B0609020000020004" pitchFamily="49" charset="0"/>
              <a:cs typeface="Cascadia Code" panose="020B0609020000020004" pitchFamily="49" charset="0"/>
            </a:endParaRPr>
          </a:p>
          <a:p>
            <a:r>
              <a:rPr lang="en-US" sz="1200" dirty="0">
                <a:latin typeface="Cascadia Code" panose="020B0609020000020004" pitchFamily="49" charset="0"/>
                <a:cs typeface="Cascadia Code" panose="020B0609020000020004" pitchFamily="49" charset="0"/>
              </a:rPr>
              <a:t>  </a:t>
            </a:r>
            <a:r>
              <a:rPr lang="en-US" sz="1200" dirty="0" err="1">
                <a:latin typeface="Cascadia Code" panose="020B0609020000020004" pitchFamily="49" charset="0"/>
                <a:cs typeface="Cascadia Code" panose="020B0609020000020004" pitchFamily="49" charset="0"/>
              </a:rPr>
              <a:t>thirdLine</a:t>
            </a:r>
            <a:r>
              <a:rPr lang="en-US" sz="1200" dirty="0">
                <a:latin typeface="Cascadia Code" panose="020B0609020000020004" pitchFamily="49" charset="0"/>
                <a:cs typeface="Cascadia Code" panose="020B0609020000020004" pitchFamily="49" charset="0"/>
              </a:rPr>
              <a:t>:</a:t>
            </a:r>
          </a:p>
          <a:p>
            <a:r>
              <a:rPr lang="en-US" sz="1200" dirty="0">
                <a:latin typeface="Cascadia Code" panose="020B0609020000020004" pitchFamily="49" charset="0"/>
                <a:cs typeface="Cascadia Code" panose="020B0609020000020004" pitchFamily="49" charset="0"/>
              </a:rPr>
              <a:t>  </a:t>
            </a:r>
            <a:r>
              <a:rPr lang="en-US" sz="1200" dirty="0" err="1">
                <a:latin typeface="Cascadia Code" panose="020B0609020000020004" pitchFamily="49" charset="0"/>
                <a:cs typeface="Cascadia Code" panose="020B0609020000020004" pitchFamily="49" charset="0"/>
              </a:rPr>
              <a:t>Console.Out.WriteLine</a:t>
            </a:r>
            <a:r>
              <a:rPr lang="en-US" sz="1200" dirty="0">
                <a:latin typeface="Cascadia Code" panose="020B0609020000020004" pitchFamily="49" charset="0"/>
                <a:cs typeface="Cascadia Code" panose="020B0609020000020004" pitchFamily="49" charset="0"/>
              </a:rPr>
              <a:t>("I came to win");</a:t>
            </a:r>
          </a:p>
          <a:p>
            <a:endParaRPr lang="en-US" sz="1200" dirty="0">
              <a:latin typeface="Cascadia Code" panose="020B0609020000020004" pitchFamily="49" charset="0"/>
              <a:cs typeface="Cascadia Code" panose="020B0609020000020004" pitchFamily="49" charset="0"/>
            </a:endParaRPr>
          </a:p>
          <a:p>
            <a:r>
              <a:rPr lang="en-US" sz="1200" dirty="0">
                <a:latin typeface="Cascadia Code" panose="020B0609020000020004" pitchFamily="49" charset="0"/>
                <a:cs typeface="Cascadia Code" panose="020B0609020000020004" pitchFamily="49" charset="0"/>
              </a:rPr>
              <a:t>  </a:t>
            </a:r>
            <a:r>
              <a:rPr lang="en-US" sz="1200" dirty="0" err="1">
                <a:latin typeface="Cascadia Code" panose="020B0609020000020004" pitchFamily="49" charset="0"/>
                <a:cs typeface="Cascadia Code" panose="020B0609020000020004" pitchFamily="49" charset="0"/>
              </a:rPr>
              <a:t>goto</a:t>
            </a:r>
            <a:r>
              <a:rPr lang="en-US" sz="1200" dirty="0">
                <a:latin typeface="Cascadia Code" panose="020B0609020000020004" pitchFamily="49" charset="0"/>
                <a:cs typeface="Cascadia Code" panose="020B0609020000020004" pitchFamily="49" charset="0"/>
              </a:rPr>
              <a:t> </a:t>
            </a:r>
            <a:r>
              <a:rPr lang="en-US" sz="1200" dirty="0" err="1">
                <a:latin typeface="Cascadia Code" panose="020B0609020000020004" pitchFamily="49" charset="0"/>
                <a:cs typeface="Cascadia Code" panose="020B0609020000020004" pitchFamily="49" charset="0"/>
              </a:rPr>
              <a:t>fourthLine</a:t>
            </a:r>
            <a:r>
              <a:rPr lang="en-US" sz="1200" dirty="0">
                <a:latin typeface="Cascadia Code" panose="020B0609020000020004" pitchFamily="49" charset="0"/>
                <a:cs typeface="Cascadia Code" panose="020B0609020000020004" pitchFamily="49" charset="0"/>
              </a:rPr>
              <a:t>;</a:t>
            </a:r>
          </a:p>
          <a:p>
            <a:endParaRPr lang="en-US" sz="1200" dirty="0">
              <a:latin typeface="Cascadia Code" panose="020B0609020000020004" pitchFamily="49" charset="0"/>
              <a:cs typeface="Cascadia Code" panose="020B0609020000020004" pitchFamily="49" charset="0"/>
            </a:endParaRPr>
          </a:p>
          <a:p>
            <a:r>
              <a:rPr lang="en-US" sz="1200" dirty="0">
                <a:latin typeface="Cascadia Code" panose="020B0609020000020004" pitchFamily="49" charset="0"/>
                <a:cs typeface="Cascadia Code" panose="020B0609020000020004" pitchFamily="49" charset="0"/>
              </a:rPr>
              <a:t>  finish:</a:t>
            </a:r>
          </a:p>
          <a:p>
            <a:r>
              <a:rPr lang="en-US" sz="1200" dirty="0">
                <a:latin typeface="Cascadia Code" panose="020B0609020000020004" pitchFamily="49" charset="0"/>
                <a:cs typeface="Cascadia Code" panose="020B0609020000020004" pitchFamily="49" charset="0"/>
              </a:rPr>
              <a:t>  return;</a:t>
            </a:r>
          </a:p>
          <a:p>
            <a:r>
              <a:rPr lang="en-US" sz="1200" dirty="0">
                <a:latin typeface="Cascadia Code" panose="020B0609020000020004" pitchFamily="49" charset="0"/>
                <a:cs typeface="Cascadia Code" panose="020B0609020000020004" pitchFamily="49" charset="0"/>
              </a:rPr>
              <a:t>}</a:t>
            </a:r>
          </a:p>
        </p:txBody>
      </p:sp>
      <p:pic>
        <p:nvPicPr>
          <p:cNvPr id="11" name="Picture 10">
            <a:extLst>
              <a:ext uri="{FF2B5EF4-FFF2-40B4-BE49-F238E27FC236}">
                <a16:creationId xmlns:a16="http://schemas.microsoft.com/office/drawing/2014/main" id="{A26E0724-8537-4F08-BCA2-C937AD6539FD}"/>
              </a:ext>
            </a:extLst>
          </p:cNvPr>
          <p:cNvPicPr>
            <a:picLocks noChangeAspect="1"/>
          </p:cNvPicPr>
          <p:nvPr/>
        </p:nvPicPr>
        <p:blipFill>
          <a:blip r:embed="rId3"/>
          <a:stretch>
            <a:fillRect/>
          </a:stretch>
        </p:blipFill>
        <p:spPr>
          <a:xfrm>
            <a:off x="6176926" y="2913726"/>
            <a:ext cx="5381625" cy="2143125"/>
          </a:xfrm>
          <a:prstGeom prst="rect">
            <a:avLst/>
          </a:prstGeom>
        </p:spPr>
      </p:pic>
      <p:sp>
        <p:nvSpPr>
          <p:cNvPr id="12" name="Freeform 51">
            <a:extLst>
              <a:ext uri="{FF2B5EF4-FFF2-40B4-BE49-F238E27FC236}">
                <a16:creationId xmlns:a16="http://schemas.microsoft.com/office/drawing/2014/main" id="{C905914A-A306-4A9E-886D-A5955B344AA7}"/>
              </a:ext>
            </a:extLst>
          </p:cNvPr>
          <p:cNvSpPr/>
          <p:nvPr/>
        </p:nvSpPr>
        <p:spPr>
          <a:xfrm>
            <a:off x="211419" y="2080289"/>
            <a:ext cx="2471846" cy="1259842"/>
          </a:xfrm>
          <a:custGeom>
            <a:avLst/>
            <a:gdLst>
              <a:gd name="connsiteX0" fmla="*/ 2316480 w 2448560"/>
              <a:gd name="connsiteY0" fmla="*/ 0 h 1259842"/>
              <a:gd name="connsiteX1" fmla="*/ 2438400 w 2448560"/>
              <a:gd name="connsiteY1" fmla="*/ 10160 h 1259842"/>
              <a:gd name="connsiteX2" fmla="*/ 2448560 w 2448560"/>
              <a:gd name="connsiteY2" fmla="*/ 40640 h 1259842"/>
              <a:gd name="connsiteX3" fmla="*/ 2407920 w 2448560"/>
              <a:gd name="connsiteY3" fmla="*/ 111760 h 1259842"/>
              <a:gd name="connsiteX4" fmla="*/ 2377440 w 2448560"/>
              <a:gd name="connsiteY4" fmla="*/ 121920 h 1259842"/>
              <a:gd name="connsiteX5" fmla="*/ 2184400 w 2448560"/>
              <a:gd name="connsiteY5" fmla="*/ 132080 h 1259842"/>
              <a:gd name="connsiteX6" fmla="*/ 1290320 w 2448560"/>
              <a:gd name="connsiteY6" fmla="*/ 121920 h 1259842"/>
              <a:gd name="connsiteX7" fmla="*/ 1087120 w 2448560"/>
              <a:gd name="connsiteY7" fmla="*/ 111760 h 1259842"/>
              <a:gd name="connsiteX8" fmla="*/ 538480 w 2448560"/>
              <a:gd name="connsiteY8" fmla="*/ 121920 h 1259842"/>
              <a:gd name="connsiteX9" fmla="*/ 497840 w 2448560"/>
              <a:gd name="connsiteY9" fmla="*/ 132080 h 1259842"/>
              <a:gd name="connsiteX10" fmla="*/ 436880 w 2448560"/>
              <a:gd name="connsiteY10" fmla="*/ 152400 h 1259842"/>
              <a:gd name="connsiteX11" fmla="*/ 325120 w 2448560"/>
              <a:gd name="connsiteY11" fmla="*/ 182880 h 1259842"/>
              <a:gd name="connsiteX12" fmla="*/ 294640 w 2448560"/>
              <a:gd name="connsiteY12" fmla="*/ 193040 h 1259842"/>
              <a:gd name="connsiteX13" fmla="*/ 233680 w 2448560"/>
              <a:gd name="connsiteY13" fmla="*/ 233680 h 1259842"/>
              <a:gd name="connsiteX14" fmla="*/ 142240 w 2448560"/>
              <a:gd name="connsiteY14" fmla="*/ 314960 h 1259842"/>
              <a:gd name="connsiteX15" fmla="*/ 60960 w 2448560"/>
              <a:gd name="connsiteY15" fmla="*/ 436880 h 1259842"/>
              <a:gd name="connsiteX16" fmla="*/ 40640 w 2448560"/>
              <a:gd name="connsiteY16" fmla="*/ 467360 h 1259842"/>
              <a:gd name="connsiteX17" fmla="*/ 20320 w 2448560"/>
              <a:gd name="connsiteY17" fmla="*/ 497840 h 1259842"/>
              <a:gd name="connsiteX18" fmla="*/ 10160 w 2448560"/>
              <a:gd name="connsiteY18" fmla="*/ 538480 h 1259842"/>
              <a:gd name="connsiteX19" fmla="*/ 0 w 2448560"/>
              <a:gd name="connsiteY19" fmla="*/ 568960 h 1259842"/>
              <a:gd name="connsiteX20" fmla="*/ 10160 w 2448560"/>
              <a:gd name="connsiteY20" fmla="*/ 792480 h 1259842"/>
              <a:gd name="connsiteX21" fmla="*/ 30480 w 2448560"/>
              <a:gd name="connsiteY21" fmla="*/ 853440 h 1259842"/>
              <a:gd name="connsiteX22" fmla="*/ 50800 w 2448560"/>
              <a:gd name="connsiteY22" fmla="*/ 883920 h 1259842"/>
              <a:gd name="connsiteX23" fmla="*/ 60960 w 2448560"/>
              <a:gd name="connsiteY23" fmla="*/ 914400 h 1259842"/>
              <a:gd name="connsiteX24" fmla="*/ 91440 w 2448560"/>
              <a:gd name="connsiteY24" fmla="*/ 934720 h 1259842"/>
              <a:gd name="connsiteX25" fmla="*/ 121920 w 2448560"/>
              <a:gd name="connsiteY25" fmla="*/ 965200 h 1259842"/>
              <a:gd name="connsiteX26" fmla="*/ 162560 w 2448560"/>
              <a:gd name="connsiteY26" fmla="*/ 995680 h 1259842"/>
              <a:gd name="connsiteX27" fmla="*/ 223520 w 2448560"/>
              <a:gd name="connsiteY27" fmla="*/ 1056640 h 1259842"/>
              <a:gd name="connsiteX28" fmla="*/ 254000 w 2448560"/>
              <a:gd name="connsiteY28" fmla="*/ 1076960 h 1259842"/>
              <a:gd name="connsiteX29" fmla="*/ 284480 w 2448560"/>
              <a:gd name="connsiteY29" fmla="*/ 1107440 h 1259842"/>
              <a:gd name="connsiteX30" fmla="*/ 345440 w 2448560"/>
              <a:gd name="connsiteY30" fmla="*/ 1127760 h 1259842"/>
              <a:gd name="connsiteX31" fmla="*/ 426720 w 2448560"/>
              <a:gd name="connsiteY31" fmla="*/ 1158240 h 1259842"/>
              <a:gd name="connsiteX32" fmla="*/ 528320 w 2448560"/>
              <a:gd name="connsiteY32" fmla="*/ 1198880 h 1259842"/>
              <a:gd name="connsiteX33" fmla="*/ 579120 w 2448560"/>
              <a:gd name="connsiteY33" fmla="*/ 1209040 h 1259842"/>
              <a:gd name="connsiteX34" fmla="*/ 640080 w 2448560"/>
              <a:gd name="connsiteY34" fmla="*/ 1219200 h 1259842"/>
              <a:gd name="connsiteX35" fmla="*/ 680720 w 2448560"/>
              <a:gd name="connsiteY35" fmla="*/ 1229360 h 1259842"/>
              <a:gd name="connsiteX36" fmla="*/ 741680 w 2448560"/>
              <a:gd name="connsiteY36" fmla="*/ 1239520 h 1259842"/>
              <a:gd name="connsiteX37" fmla="*/ 792480 w 2448560"/>
              <a:gd name="connsiteY37" fmla="*/ 1249680 h 1259842"/>
              <a:gd name="connsiteX38" fmla="*/ 883920 w 2448560"/>
              <a:gd name="connsiteY38" fmla="*/ 1259840 h 125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448560" h="1259842">
                <a:moveTo>
                  <a:pt x="2316480" y="0"/>
                </a:moveTo>
                <a:cubicBezTo>
                  <a:pt x="2357120" y="3387"/>
                  <a:pt x="2399423" y="-1833"/>
                  <a:pt x="2438400" y="10160"/>
                </a:cubicBezTo>
                <a:cubicBezTo>
                  <a:pt x="2448636" y="13310"/>
                  <a:pt x="2448560" y="29930"/>
                  <a:pt x="2448560" y="40640"/>
                </a:cubicBezTo>
                <a:cubicBezTo>
                  <a:pt x="2448560" y="86565"/>
                  <a:pt x="2443891" y="93775"/>
                  <a:pt x="2407920" y="111760"/>
                </a:cubicBezTo>
                <a:cubicBezTo>
                  <a:pt x="2398341" y="116549"/>
                  <a:pt x="2388106" y="120950"/>
                  <a:pt x="2377440" y="121920"/>
                </a:cubicBezTo>
                <a:cubicBezTo>
                  <a:pt x="2313269" y="127754"/>
                  <a:pt x="2248747" y="128693"/>
                  <a:pt x="2184400" y="132080"/>
                </a:cubicBezTo>
                <a:lnTo>
                  <a:pt x="1290320" y="121920"/>
                </a:lnTo>
                <a:cubicBezTo>
                  <a:pt x="1222514" y="120664"/>
                  <a:pt x="1154938" y="111760"/>
                  <a:pt x="1087120" y="111760"/>
                </a:cubicBezTo>
                <a:cubicBezTo>
                  <a:pt x="904209" y="111760"/>
                  <a:pt x="721360" y="118533"/>
                  <a:pt x="538480" y="121920"/>
                </a:cubicBezTo>
                <a:cubicBezTo>
                  <a:pt x="524933" y="125307"/>
                  <a:pt x="511215" y="128068"/>
                  <a:pt x="497840" y="132080"/>
                </a:cubicBezTo>
                <a:cubicBezTo>
                  <a:pt x="477324" y="138235"/>
                  <a:pt x="457883" y="148199"/>
                  <a:pt x="436880" y="152400"/>
                </a:cubicBezTo>
                <a:cubicBezTo>
                  <a:pt x="365077" y="166761"/>
                  <a:pt x="402463" y="157099"/>
                  <a:pt x="325120" y="182880"/>
                </a:cubicBezTo>
                <a:cubicBezTo>
                  <a:pt x="314960" y="186267"/>
                  <a:pt x="303551" y="187099"/>
                  <a:pt x="294640" y="193040"/>
                </a:cubicBezTo>
                <a:lnTo>
                  <a:pt x="233680" y="233680"/>
                </a:lnTo>
                <a:cubicBezTo>
                  <a:pt x="197033" y="258112"/>
                  <a:pt x="170078" y="273203"/>
                  <a:pt x="142240" y="314960"/>
                </a:cubicBezTo>
                <a:lnTo>
                  <a:pt x="60960" y="436880"/>
                </a:lnTo>
                <a:lnTo>
                  <a:pt x="40640" y="467360"/>
                </a:lnTo>
                <a:lnTo>
                  <a:pt x="20320" y="497840"/>
                </a:lnTo>
                <a:cubicBezTo>
                  <a:pt x="16933" y="511387"/>
                  <a:pt x="13996" y="525054"/>
                  <a:pt x="10160" y="538480"/>
                </a:cubicBezTo>
                <a:cubicBezTo>
                  <a:pt x="7218" y="548778"/>
                  <a:pt x="0" y="558250"/>
                  <a:pt x="0" y="568960"/>
                </a:cubicBezTo>
                <a:cubicBezTo>
                  <a:pt x="0" y="643544"/>
                  <a:pt x="2214" y="718321"/>
                  <a:pt x="10160" y="792480"/>
                </a:cubicBezTo>
                <a:cubicBezTo>
                  <a:pt x="12442" y="813777"/>
                  <a:pt x="18599" y="835618"/>
                  <a:pt x="30480" y="853440"/>
                </a:cubicBezTo>
                <a:cubicBezTo>
                  <a:pt x="37253" y="863600"/>
                  <a:pt x="45339" y="872998"/>
                  <a:pt x="50800" y="883920"/>
                </a:cubicBezTo>
                <a:cubicBezTo>
                  <a:pt x="55589" y="893499"/>
                  <a:pt x="54270" y="906037"/>
                  <a:pt x="60960" y="914400"/>
                </a:cubicBezTo>
                <a:cubicBezTo>
                  <a:pt x="68588" y="923935"/>
                  <a:pt x="82059" y="926903"/>
                  <a:pt x="91440" y="934720"/>
                </a:cubicBezTo>
                <a:cubicBezTo>
                  <a:pt x="102478" y="943918"/>
                  <a:pt x="111011" y="955849"/>
                  <a:pt x="121920" y="965200"/>
                </a:cubicBezTo>
                <a:cubicBezTo>
                  <a:pt x="134777" y="976220"/>
                  <a:pt x="149974" y="984352"/>
                  <a:pt x="162560" y="995680"/>
                </a:cubicBezTo>
                <a:cubicBezTo>
                  <a:pt x="183920" y="1014904"/>
                  <a:pt x="199610" y="1040700"/>
                  <a:pt x="223520" y="1056640"/>
                </a:cubicBezTo>
                <a:cubicBezTo>
                  <a:pt x="233680" y="1063413"/>
                  <a:pt x="244619" y="1069143"/>
                  <a:pt x="254000" y="1076960"/>
                </a:cubicBezTo>
                <a:cubicBezTo>
                  <a:pt x="265038" y="1086158"/>
                  <a:pt x="271920" y="1100462"/>
                  <a:pt x="284480" y="1107440"/>
                </a:cubicBezTo>
                <a:cubicBezTo>
                  <a:pt x="303204" y="1117842"/>
                  <a:pt x="326282" y="1118181"/>
                  <a:pt x="345440" y="1127760"/>
                </a:cubicBezTo>
                <a:cubicBezTo>
                  <a:pt x="458587" y="1184333"/>
                  <a:pt x="316053" y="1116740"/>
                  <a:pt x="426720" y="1158240"/>
                </a:cubicBezTo>
                <a:cubicBezTo>
                  <a:pt x="488648" y="1181463"/>
                  <a:pt x="449980" y="1183212"/>
                  <a:pt x="528320" y="1198880"/>
                </a:cubicBezTo>
                <a:lnTo>
                  <a:pt x="579120" y="1209040"/>
                </a:lnTo>
                <a:cubicBezTo>
                  <a:pt x="599388" y="1212725"/>
                  <a:pt x="619880" y="1215160"/>
                  <a:pt x="640080" y="1219200"/>
                </a:cubicBezTo>
                <a:cubicBezTo>
                  <a:pt x="653772" y="1221938"/>
                  <a:pt x="667028" y="1226622"/>
                  <a:pt x="680720" y="1229360"/>
                </a:cubicBezTo>
                <a:cubicBezTo>
                  <a:pt x="700920" y="1233400"/>
                  <a:pt x="721412" y="1235835"/>
                  <a:pt x="741680" y="1239520"/>
                </a:cubicBezTo>
                <a:cubicBezTo>
                  <a:pt x="758670" y="1242609"/>
                  <a:pt x="775412" y="1247054"/>
                  <a:pt x="792480" y="1249680"/>
                </a:cubicBezTo>
                <a:cubicBezTo>
                  <a:pt x="861250" y="1260260"/>
                  <a:pt x="848424" y="1259840"/>
                  <a:pt x="883920" y="1259840"/>
                </a:cubicBez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2">
            <a:extLst>
              <a:ext uri="{FF2B5EF4-FFF2-40B4-BE49-F238E27FC236}">
                <a16:creationId xmlns:a16="http://schemas.microsoft.com/office/drawing/2014/main" id="{567C2D92-6D52-4DC1-828C-D815B6F27BF7}"/>
              </a:ext>
            </a:extLst>
          </p:cNvPr>
          <p:cNvSpPr/>
          <p:nvPr/>
        </p:nvSpPr>
        <p:spPr>
          <a:xfrm>
            <a:off x="2375499" y="2120929"/>
            <a:ext cx="3302000" cy="1869440"/>
          </a:xfrm>
          <a:custGeom>
            <a:avLst/>
            <a:gdLst>
              <a:gd name="connsiteX0" fmla="*/ 233680 w 3302000"/>
              <a:gd name="connsiteY0" fmla="*/ 1788160 h 1869440"/>
              <a:gd name="connsiteX1" fmla="*/ 568960 w 3302000"/>
              <a:gd name="connsiteY1" fmla="*/ 1808480 h 1869440"/>
              <a:gd name="connsiteX2" fmla="*/ 751840 w 3302000"/>
              <a:gd name="connsiteY2" fmla="*/ 1818640 h 1869440"/>
              <a:gd name="connsiteX3" fmla="*/ 853440 w 3302000"/>
              <a:gd name="connsiteY3" fmla="*/ 1838960 h 1869440"/>
              <a:gd name="connsiteX4" fmla="*/ 894080 w 3302000"/>
              <a:gd name="connsiteY4" fmla="*/ 1849120 h 1869440"/>
              <a:gd name="connsiteX5" fmla="*/ 1046480 w 3302000"/>
              <a:gd name="connsiteY5" fmla="*/ 1869440 h 1869440"/>
              <a:gd name="connsiteX6" fmla="*/ 2072640 w 3302000"/>
              <a:gd name="connsiteY6" fmla="*/ 1849120 h 1869440"/>
              <a:gd name="connsiteX7" fmla="*/ 2600960 w 3302000"/>
              <a:gd name="connsiteY7" fmla="*/ 1828800 h 1869440"/>
              <a:gd name="connsiteX8" fmla="*/ 2733040 w 3302000"/>
              <a:gd name="connsiteY8" fmla="*/ 1808480 h 1869440"/>
              <a:gd name="connsiteX9" fmla="*/ 2854960 w 3302000"/>
              <a:gd name="connsiteY9" fmla="*/ 1788160 h 1869440"/>
              <a:gd name="connsiteX10" fmla="*/ 2885440 w 3302000"/>
              <a:gd name="connsiteY10" fmla="*/ 1767840 h 1869440"/>
              <a:gd name="connsiteX11" fmla="*/ 2915920 w 3302000"/>
              <a:gd name="connsiteY11" fmla="*/ 1757680 h 1869440"/>
              <a:gd name="connsiteX12" fmla="*/ 2976880 w 3302000"/>
              <a:gd name="connsiteY12" fmla="*/ 1717040 h 1869440"/>
              <a:gd name="connsiteX13" fmla="*/ 3007360 w 3302000"/>
              <a:gd name="connsiteY13" fmla="*/ 1706880 h 1869440"/>
              <a:gd name="connsiteX14" fmla="*/ 3068320 w 3302000"/>
              <a:gd name="connsiteY14" fmla="*/ 1666240 h 1869440"/>
              <a:gd name="connsiteX15" fmla="*/ 3088640 w 3302000"/>
              <a:gd name="connsiteY15" fmla="*/ 1635760 h 1869440"/>
              <a:gd name="connsiteX16" fmla="*/ 3139440 w 3302000"/>
              <a:gd name="connsiteY16" fmla="*/ 1574800 h 1869440"/>
              <a:gd name="connsiteX17" fmla="*/ 3159760 w 3302000"/>
              <a:gd name="connsiteY17" fmla="*/ 1513840 h 1869440"/>
              <a:gd name="connsiteX18" fmla="*/ 3200400 w 3302000"/>
              <a:gd name="connsiteY18" fmla="*/ 1432560 h 1869440"/>
              <a:gd name="connsiteX19" fmla="*/ 3220720 w 3302000"/>
              <a:gd name="connsiteY19" fmla="*/ 1391920 h 1869440"/>
              <a:gd name="connsiteX20" fmla="*/ 3241040 w 3302000"/>
              <a:gd name="connsiteY20" fmla="*/ 1320800 h 1869440"/>
              <a:gd name="connsiteX21" fmla="*/ 3261360 w 3302000"/>
              <a:gd name="connsiteY21" fmla="*/ 1249680 h 1869440"/>
              <a:gd name="connsiteX22" fmla="*/ 3281680 w 3302000"/>
              <a:gd name="connsiteY22" fmla="*/ 1178560 h 1869440"/>
              <a:gd name="connsiteX23" fmla="*/ 3302000 w 3302000"/>
              <a:gd name="connsiteY23" fmla="*/ 853440 h 1869440"/>
              <a:gd name="connsiteX24" fmla="*/ 3291840 w 3302000"/>
              <a:gd name="connsiteY24" fmla="*/ 548640 h 1869440"/>
              <a:gd name="connsiteX25" fmla="*/ 3271520 w 3302000"/>
              <a:gd name="connsiteY25" fmla="*/ 447040 h 1869440"/>
              <a:gd name="connsiteX26" fmla="*/ 3261360 w 3302000"/>
              <a:gd name="connsiteY26" fmla="*/ 406400 h 1869440"/>
              <a:gd name="connsiteX27" fmla="*/ 3220720 w 3302000"/>
              <a:gd name="connsiteY27" fmla="*/ 345440 h 1869440"/>
              <a:gd name="connsiteX28" fmla="*/ 3200400 w 3302000"/>
              <a:gd name="connsiteY28" fmla="*/ 314960 h 1869440"/>
              <a:gd name="connsiteX29" fmla="*/ 3139440 w 3302000"/>
              <a:gd name="connsiteY29" fmla="*/ 284480 h 1869440"/>
              <a:gd name="connsiteX30" fmla="*/ 3108960 w 3302000"/>
              <a:gd name="connsiteY30" fmla="*/ 254000 h 1869440"/>
              <a:gd name="connsiteX31" fmla="*/ 3078480 w 3302000"/>
              <a:gd name="connsiteY31" fmla="*/ 243840 h 1869440"/>
              <a:gd name="connsiteX32" fmla="*/ 2997200 w 3302000"/>
              <a:gd name="connsiteY32" fmla="*/ 203200 h 1869440"/>
              <a:gd name="connsiteX33" fmla="*/ 2936240 w 3302000"/>
              <a:gd name="connsiteY33" fmla="*/ 182880 h 1869440"/>
              <a:gd name="connsiteX34" fmla="*/ 2824480 w 3302000"/>
              <a:gd name="connsiteY34" fmla="*/ 142240 h 1869440"/>
              <a:gd name="connsiteX35" fmla="*/ 2743200 w 3302000"/>
              <a:gd name="connsiteY35" fmla="*/ 121920 h 1869440"/>
              <a:gd name="connsiteX36" fmla="*/ 2702560 w 3302000"/>
              <a:gd name="connsiteY36" fmla="*/ 101600 h 1869440"/>
              <a:gd name="connsiteX37" fmla="*/ 2600960 w 3302000"/>
              <a:gd name="connsiteY37" fmla="*/ 91440 h 1869440"/>
              <a:gd name="connsiteX38" fmla="*/ 2550160 w 3302000"/>
              <a:gd name="connsiteY38" fmla="*/ 81280 h 1869440"/>
              <a:gd name="connsiteX39" fmla="*/ 2479040 w 3302000"/>
              <a:gd name="connsiteY39" fmla="*/ 60960 h 1869440"/>
              <a:gd name="connsiteX40" fmla="*/ 2357120 w 3302000"/>
              <a:gd name="connsiteY40" fmla="*/ 50800 h 1869440"/>
              <a:gd name="connsiteX41" fmla="*/ 2275840 w 3302000"/>
              <a:gd name="connsiteY41" fmla="*/ 30480 h 1869440"/>
              <a:gd name="connsiteX42" fmla="*/ 2184400 w 3302000"/>
              <a:gd name="connsiteY42" fmla="*/ 20320 h 1869440"/>
              <a:gd name="connsiteX43" fmla="*/ 2082800 w 3302000"/>
              <a:gd name="connsiteY43" fmla="*/ 0 h 1869440"/>
              <a:gd name="connsiteX44" fmla="*/ 1280160 w 3302000"/>
              <a:gd name="connsiteY44" fmla="*/ 20320 h 1869440"/>
              <a:gd name="connsiteX45" fmla="*/ 1239520 w 3302000"/>
              <a:gd name="connsiteY45" fmla="*/ 30480 h 1869440"/>
              <a:gd name="connsiteX46" fmla="*/ 1158240 w 3302000"/>
              <a:gd name="connsiteY46" fmla="*/ 40640 h 1869440"/>
              <a:gd name="connsiteX47" fmla="*/ 1046480 w 3302000"/>
              <a:gd name="connsiteY47" fmla="*/ 71120 h 1869440"/>
              <a:gd name="connsiteX48" fmla="*/ 965200 w 3302000"/>
              <a:gd name="connsiteY48" fmla="*/ 81280 h 1869440"/>
              <a:gd name="connsiteX49" fmla="*/ 914400 w 3302000"/>
              <a:gd name="connsiteY49" fmla="*/ 91440 h 1869440"/>
              <a:gd name="connsiteX50" fmla="*/ 833120 w 3302000"/>
              <a:gd name="connsiteY50" fmla="*/ 101600 h 1869440"/>
              <a:gd name="connsiteX51" fmla="*/ 721360 w 3302000"/>
              <a:gd name="connsiteY51" fmla="*/ 132080 h 1869440"/>
              <a:gd name="connsiteX52" fmla="*/ 650240 w 3302000"/>
              <a:gd name="connsiteY52" fmla="*/ 152400 h 1869440"/>
              <a:gd name="connsiteX53" fmla="*/ 589280 w 3302000"/>
              <a:gd name="connsiteY53" fmla="*/ 162560 h 1869440"/>
              <a:gd name="connsiteX54" fmla="*/ 548640 w 3302000"/>
              <a:gd name="connsiteY54" fmla="*/ 172720 h 1869440"/>
              <a:gd name="connsiteX55" fmla="*/ 457200 w 3302000"/>
              <a:gd name="connsiteY55" fmla="*/ 182880 h 1869440"/>
              <a:gd name="connsiteX56" fmla="*/ 365760 w 3302000"/>
              <a:gd name="connsiteY56" fmla="*/ 203200 h 1869440"/>
              <a:gd name="connsiteX57" fmla="*/ 325120 w 3302000"/>
              <a:gd name="connsiteY57" fmla="*/ 213360 h 1869440"/>
              <a:gd name="connsiteX58" fmla="*/ 294640 w 3302000"/>
              <a:gd name="connsiteY58" fmla="*/ 223520 h 1869440"/>
              <a:gd name="connsiteX59" fmla="*/ 223520 w 3302000"/>
              <a:gd name="connsiteY59" fmla="*/ 233680 h 1869440"/>
              <a:gd name="connsiteX60" fmla="*/ 111760 w 3302000"/>
              <a:gd name="connsiteY60" fmla="*/ 254000 h 1869440"/>
              <a:gd name="connsiteX61" fmla="*/ 50800 w 3302000"/>
              <a:gd name="connsiteY61" fmla="*/ 274320 h 1869440"/>
              <a:gd name="connsiteX62" fmla="*/ 20320 w 3302000"/>
              <a:gd name="connsiteY62" fmla="*/ 284480 h 1869440"/>
              <a:gd name="connsiteX63" fmla="*/ 0 w 3302000"/>
              <a:gd name="connsiteY63" fmla="*/ 284480 h 186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302000" h="1869440">
                <a:moveTo>
                  <a:pt x="233680" y="1788160"/>
                </a:moveTo>
                <a:cubicBezTo>
                  <a:pt x="380248" y="1817474"/>
                  <a:pt x="252255" y="1794710"/>
                  <a:pt x="568960" y="1808480"/>
                </a:cubicBezTo>
                <a:cubicBezTo>
                  <a:pt x="629956" y="1811132"/>
                  <a:pt x="690880" y="1815253"/>
                  <a:pt x="751840" y="1818640"/>
                </a:cubicBezTo>
                <a:cubicBezTo>
                  <a:pt x="846237" y="1842239"/>
                  <a:pt x="728884" y="1814049"/>
                  <a:pt x="853440" y="1838960"/>
                </a:cubicBezTo>
                <a:cubicBezTo>
                  <a:pt x="867132" y="1841698"/>
                  <a:pt x="880388" y="1846382"/>
                  <a:pt x="894080" y="1849120"/>
                </a:cubicBezTo>
                <a:cubicBezTo>
                  <a:pt x="951086" y="1860521"/>
                  <a:pt x="985485" y="1862663"/>
                  <a:pt x="1046480" y="1869440"/>
                </a:cubicBezTo>
                <a:lnTo>
                  <a:pt x="2072640" y="1849120"/>
                </a:lnTo>
                <a:lnTo>
                  <a:pt x="2600960" y="1828800"/>
                </a:lnTo>
                <a:cubicBezTo>
                  <a:pt x="2832768" y="1803044"/>
                  <a:pt x="2605055" y="1832477"/>
                  <a:pt x="2733040" y="1808480"/>
                </a:cubicBezTo>
                <a:cubicBezTo>
                  <a:pt x="2773535" y="1800887"/>
                  <a:pt x="2854960" y="1788160"/>
                  <a:pt x="2854960" y="1788160"/>
                </a:cubicBezTo>
                <a:cubicBezTo>
                  <a:pt x="2865120" y="1781387"/>
                  <a:pt x="2874518" y="1773301"/>
                  <a:pt x="2885440" y="1767840"/>
                </a:cubicBezTo>
                <a:cubicBezTo>
                  <a:pt x="2895019" y="1763051"/>
                  <a:pt x="2906558" y="1762881"/>
                  <a:pt x="2915920" y="1757680"/>
                </a:cubicBezTo>
                <a:cubicBezTo>
                  <a:pt x="2937268" y="1745820"/>
                  <a:pt x="2953712" y="1724763"/>
                  <a:pt x="2976880" y="1717040"/>
                </a:cubicBezTo>
                <a:cubicBezTo>
                  <a:pt x="2987040" y="1713653"/>
                  <a:pt x="2997998" y="1712081"/>
                  <a:pt x="3007360" y="1706880"/>
                </a:cubicBezTo>
                <a:cubicBezTo>
                  <a:pt x="3028708" y="1695020"/>
                  <a:pt x="3068320" y="1666240"/>
                  <a:pt x="3068320" y="1666240"/>
                </a:cubicBezTo>
                <a:cubicBezTo>
                  <a:pt x="3075093" y="1656080"/>
                  <a:pt x="3080823" y="1645141"/>
                  <a:pt x="3088640" y="1635760"/>
                </a:cubicBezTo>
                <a:cubicBezTo>
                  <a:pt x="3111427" y="1608416"/>
                  <a:pt x="3125026" y="1607233"/>
                  <a:pt x="3139440" y="1574800"/>
                </a:cubicBezTo>
                <a:cubicBezTo>
                  <a:pt x="3148139" y="1555227"/>
                  <a:pt x="3150181" y="1532998"/>
                  <a:pt x="3159760" y="1513840"/>
                </a:cubicBezTo>
                <a:lnTo>
                  <a:pt x="3200400" y="1432560"/>
                </a:lnTo>
                <a:cubicBezTo>
                  <a:pt x="3207173" y="1419013"/>
                  <a:pt x="3215931" y="1406288"/>
                  <a:pt x="3220720" y="1391920"/>
                </a:cubicBezTo>
                <a:cubicBezTo>
                  <a:pt x="3240188" y="1333516"/>
                  <a:pt x="3221904" y="1390966"/>
                  <a:pt x="3241040" y="1320800"/>
                </a:cubicBezTo>
                <a:cubicBezTo>
                  <a:pt x="3247527" y="1297013"/>
                  <a:pt x="3254873" y="1273467"/>
                  <a:pt x="3261360" y="1249680"/>
                </a:cubicBezTo>
                <a:cubicBezTo>
                  <a:pt x="3280496" y="1179514"/>
                  <a:pt x="3262212" y="1236964"/>
                  <a:pt x="3281680" y="1178560"/>
                </a:cubicBezTo>
                <a:cubicBezTo>
                  <a:pt x="3284068" y="1142740"/>
                  <a:pt x="3302000" y="879739"/>
                  <a:pt x="3302000" y="853440"/>
                </a:cubicBezTo>
                <a:cubicBezTo>
                  <a:pt x="3302000" y="751784"/>
                  <a:pt x="3299443" y="650012"/>
                  <a:pt x="3291840" y="548640"/>
                </a:cubicBezTo>
                <a:cubicBezTo>
                  <a:pt x="3289257" y="514199"/>
                  <a:pt x="3279897" y="480546"/>
                  <a:pt x="3271520" y="447040"/>
                </a:cubicBezTo>
                <a:cubicBezTo>
                  <a:pt x="3268133" y="433493"/>
                  <a:pt x="3267605" y="418889"/>
                  <a:pt x="3261360" y="406400"/>
                </a:cubicBezTo>
                <a:cubicBezTo>
                  <a:pt x="3250438" y="384557"/>
                  <a:pt x="3234267" y="365760"/>
                  <a:pt x="3220720" y="345440"/>
                </a:cubicBezTo>
                <a:cubicBezTo>
                  <a:pt x="3213947" y="335280"/>
                  <a:pt x="3210560" y="321733"/>
                  <a:pt x="3200400" y="314960"/>
                </a:cubicBezTo>
                <a:cubicBezTo>
                  <a:pt x="3161009" y="288699"/>
                  <a:pt x="3181504" y="298501"/>
                  <a:pt x="3139440" y="284480"/>
                </a:cubicBezTo>
                <a:cubicBezTo>
                  <a:pt x="3129280" y="274320"/>
                  <a:pt x="3120915" y="261970"/>
                  <a:pt x="3108960" y="254000"/>
                </a:cubicBezTo>
                <a:cubicBezTo>
                  <a:pt x="3100049" y="248059"/>
                  <a:pt x="3088230" y="248272"/>
                  <a:pt x="3078480" y="243840"/>
                </a:cubicBezTo>
                <a:cubicBezTo>
                  <a:pt x="3050904" y="231305"/>
                  <a:pt x="3024293" y="216747"/>
                  <a:pt x="2997200" y="203200"/>
                </a:cubicBezTo>
                <a:cubicBezTo>
                  <a:pt x="2978042" y="193621"/>
                  <a:pt x="2956127" y="190835"/>
                  <a:pt x="2936240" y="182880"/>
                </a:cubicBezTo>
                <a:cubicBezTo>
                  <a:pt x="2902574" y="169413"/>
                  <a:pt x="2859263" y="150936"/>
                  <a:pt x="2824480" y="142240"/>
                </a:cubicBezTo>
                <a:cubicBezTo>
                  <a:pt x="2797387" y="135467"/>
                  <a:pt x="2768179" y="134409"/>
                  <a:pt x="2743200" y="121920"/>
                </a:cubicBezTo>
                <a:cubicBezTo>
                  <a:pt x="2729653" y="115147"/>
                  <a:pt x="2717369" y="104773"/>
                  <a:pt x="2702560" y="101600"/>
                </a:cubicBezTo>
                <a:cubicBezTo>
                  <a:pt x="2669280" y="94469"/>
                  <a:pt x="2634697" y="95938"/>
                  <a:pt x="2600960" y="91440"/>
                </a:cubicBezTo>
                <a:cubicBezTo>
                  <a:pt x="2583843" y="89158"/>
                  <a:pt x="2566913" y="85468"/>
                  <a:pt x="2550160" y="81280"/>
                </a:cubicBezTo>
                <a:cubicBezTo>
                  <a:pt x="2516420" y="72845"/>
                  <a:pt x="2517049" y="65711"/>
                  <a:pt x="2479040" y="60960"/>
                </a:cubicBezTo>
                <a:cubicBezTo>
                  <a:pt x="2438574" y="55902"/>
                  <a:pt x="2397760" y="54187"/>
                  <a:pt x="2357120" y="50800"/>
                </a:cubicBezTo>
                <a:cubicBezTo>
                  <a:pt x="2321663" y="38981"/>
                  <a:pt x="2318751" y="36610"/>
                  <a:pt x="2275840" y="30480"/>
                </a:cubicBezTo>
                <a:cubicBezTo>
                  <a:pt x="2245481" y="26143"/>
                  <a:pt x="2214799" y="24373"/>
                  <a:pt x="2184400" y="20320"/>
                </a:cubicBezTo>
                <a:cubicBezTo>
                  <a:pt x="2131019" y="13203"/>
                  <a:pt x="2128952" y="11538"/>
                  <a:pt x="2082800" y="0"/>
                </a:cubicBezTo>
                <a:cubicBezTo>
                  <a:pt x="2026848" y="917"/>
                  <a:pt x="1484694" y="1726"/>
                  <a:pt x="1280160" y="20320"/>
                </a:cubicBezTo>
                <a:cubicBezTo>
                  <a:pt x="1266254" y="21584"/>
                  <a:pt x="1253294" y="28184"/>
                  <a:pt x="1239520" y="30480"/>
                </a:cubicBezTo>
                <a:cubicBezTo>
                  <a:pt x="1212587" y="34969"/>
                  <a:pt x="1185333" y="37253"/>
                  <a:pt x="1158240" y="40640"/>
                </a:cubicBezTo>
                <a:cubicBezTo>
                  <a:pt x="1122358" y="52601"/>
                  <a:pt x="1083148" y="66537"/>
                  <a:pt x="1046480" y="71120"/>
                </a:cubicBezTo>
                <a:cubicBezTo>
                  <a:pt x="1019387" y="74507"/>
                  <a:pt x="992187" y="77128"/>
                  <a:pt x="965200" y="81280"/>
                </a:cubicBezTo>
                <a:cubicBezTo>
                  <a:pt x="948132" y="83906"/>
                  <a:pt x="931468" y="88814"/>
                  <a:pt x="914400" y="91440"/>
                </a:cubicBezTo>
                <a:cubicBezTo>
                  <a:pt x="887413" y="95592"/>
                  <a:pt x="860213" y="98213"/>
                  <a:pt x="833120" y="101600"/>
                </a:cubicBezTo>
                <a:cubicBezTo>
                  <a:pt x="702341" y="145193"/>
                  <a:pt x="836245" y="103359"/>
                  <a:pt x="721360" y="132080"/>
                </a:cubicBezTo>
                <a:cubicBezTo>
                  <a:pt x="643893" y="151447"/>
                  <a:pt x="745262" y="133396"/>
                  <a:pt x="650240" y="152400"/>
                </a:cubicBezTo>
                <a:cubicBezTo>
                  <a:pt x="630040" y="156440"/>
                  <a:pt x="609480" y="158520"/>
                  <a:pt x="589280" y="162560"/>
                </a:cubicBezTo>
                <a:cubicBezTo>
                  <a:pt x="575588" y="165298"/>
                  <a:pt x="562441" y="170597"/>
                  <a:pt x="548640" y="172720"/>
                </a:cubicBezTo>
                <a:cubicBezTo>
                  <a:pt x="518329" y="177383"/>
                  <a:pt x="487680" y="179493"/>
                  <a:pt x="457200" y="182880"/>
                </a:cubicBezTo>
                <a:cubicBezTo>
                  <a:pt x="358088" y="207658"/>
                  <a:pt x="481846" y="177403"/>
                  <a:pt x="365760" y="203200"/>
                </a:cubicBezTo>
                <a:cubicBezTo>
                  <a:pt x="352129" y="206229"/>
                  <a:pt x="338546" y="209524"/>
                  <a:pt x="325120" y="213360"/>
                </a:cubicBezTo>
                <a:cubicBezTo>
                  <a:pt x="314822" y="216302"/>
                  <a:pt x="305142" y="221420"/>
                  <a:pt x="294640" y="223520"/>
                </a:cubicBezTo>
                <a:cubicBezTo>
                  <a:pt x="271158" y="228216"/>
                  <a:pt x="247189" y="230039"/>
                  <a:pt x="223520" y="233680"/>
                </a:cubicBezTo>
                <a:cubicBezTo>
                  <a:pt x="205753" y="236413"/>
                  <a:pt x="132274" y="248405"/>
                  <a:pt x="111760" y="254000"/>
                </a:cubicBezTo>
                <a:cubicBezTo>
                  <a:pt x="91096" y="259636"/>
                  <a:pt x="71120" y="267547"/>
                  <a:pt x="50800" y="274320"/>
                </a:cubicBezTo>
                <a:cubicBezTo>
                  <a:pt x="40640" y="277707"/>
                  <a:pt x="31030" y="284480"/>
                  <a:pt x="20320" y="284480"/>
                </a:cubicBezTo>
                <a:lnTo>
                  <a:pt x="0" y="284480"/>
                </a:ln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53">
            <a:extLst>
              <a:ext uri="{FF2B5EF4-FFF2-40B4-BE49-F238E27FC236}">
                <a16:creationId xmlns:a16="http://schemas.microsoft.com/office/drawing/2014/main" id="{073666D2-72F3-4E6E-9384-6D6412D04508}"/>
              </a:ext>
            </a:extLst>
          </p:cNvPr>
          <p:cNvSpPr/>
          <p:nvPr/>
        </p:nvSpPr>
        <p:spPr>
          <a:xfrm>
            <a:off x="2182459" y="2991840"/>
            <a:ext cx="3383280" cy="2166929"/>
          </a:xfrm>
          <a:custGeom>
            <a:avLst/>
            <a:gdLst>
              <a:gd name="connsiteX0" fmla="*/ 426720 w 3383280"/>
              <a:gd name="connsiteY0" fmla="*/ 13009 h 2166929"/>
              <a:gd name="connsiteX1" fmla="*/ 1422400 w 3383280"/>
              <a:gd name="connsiteY1" fmla="*/ 13009 h 2166929"/>
              <a:gd name="connsiteX2" fmla="*/ 1473200 w 3383280"/>
              <a:gd name="connsiteY2" fmla="*/ 23169 h 2166929"/>
              <a:gd name="connsiteX3" fmla="*/ 1564640 w 3383280"/>
              <a:gd name="connsiteY3" fmla="*/ 33329 h 2166929"/>
              <a:gd name="connsiteX4" fmla="*/ 1625600 w 3383280"/>
              <a:gd name="connsiteY4" fmla="*/ 43489 h 2166929"/>
              <a:gd name="connsiteX5" fmla="*/ 1838960 w 3383280"/>
              <a:gd name="connsiteY5" fmla="*/ 53649 h 2166929"/>
              <a:gd name="connsiteX6" fmla="*/ 2123440 w 3383280"/>
              <a:gd name="connsiteY6" fmla="*/ 73969 h 2166929"/>
              <a:gd name="connsiteX7" fmla="*/ 2184400 w 3383280"/>
              <a:gd name="connsiteY7" fmla="*/ 84129 h 2166929"/>
              <a:gd name="connsiteX8" fmla="*/ 2377440 w 3383280"/>
              <a:gd name="connsiteY8" fmla="*/ 104449 h 2166929"/>
              <a:gd name="connsiteX9" fmla="*/ 2509520 w 3383280"/>
              <a:gd name="connsiteY9" fmla="*/ 124769 h 2166929"/>
              <a:gd name="connsiteX10" fmla="*/ 2641600 w 3383280"/>
              <a:gd name="connsiteY10" fmla="*/ 145089 h 2166929"/>
              <a:gd name="connsiteX11" fmla="*/ 2672080 w 3383280"/>
              <a:gd name="connsiteY11" fmla="*/ 155249 h 2166929"/>
              <a:gd name="connsiteX12" fmla="*/ 2743200 w 3383280"/>
              <a:gd name="connsiteY12" fmla="*/ 175569 h 2166929"/>
              <a:gd name="connsiteX13" fmla="*/ 2773680 w 3383280"/>
              <a:gd name="connsiteY13" fmla="*/ 195889 h 2166929"/>
              <a:gd name="connsiteX14" fmla="*/ 2844800 w 3383280"/>
              <a:gd name="connsiteY14" fmla="*/ 226369 h 2166929"/>
              <a:gd name="connsiteX15" fmla="*/ 2905760 w 3383280"/>
              <a:gd name="connsiteY15" fmla="*/ 256849 h 2166929"/>
              <a:gd name="connsiteX16" fmla="*/ 2926080 w 3383280"/>
              <a:gd name="connsiteY16" fmla="*/ 287329 h 2166929"/>
              <a:gd name="connsiteX17" fmla="*/ 3017520 w 3383280"/>
              <a:gd name="connsiteY17" fmla="*/ 338129 h 2166929"/>
              <a:gd name="connsiteX18" fmla="*/ 3068320 w 3383280"/>
              <a:gd name="connsiteY18" fmla="*/ 399089 h 2166929"/>
              <a:gd name="connsiteX19" fmla="*/ 3098800 w 3383280"/>
              <a:gd name="connsiteY19" fmla="*/ 409249 h 2166929"/>
              <a:gd name="connsiteX20" fmla="*/ 3119120 w 3383280"/>
              <a:gd name="connsiteY20" fmla="*/ 439729 h 2166929"/>
              <a:gd name="connsiteX21" fmla="*/ 3149600 w 3383280"/>
              <a:gd name="connsiteY21" fmla="*/ 460049 h 2166929"/>
              <a:gd name="connsiteX22" fmla="*/ 3190240 w 3383280"/>
              <a:gd name="connsiteY22" fmla="*/ 521009 h 2166929"/>
              <a:gd name="connsiteX23" fmla="*/ 3230880 w 3383280"/>
              <a:gd name="connsiteY23" fmla="*/ 581969 h 2166929"/>
              <a:gd name="connsiteX24" fmla="*/ 3251200 w 3383280"/>
              <a:gd name="connsiteY24" fmla="*/ 612449 h 2166929"/>
              <a:gd name="connsiteX25" fmla="*/ 3281680 w 3383280"/>
              <a:gd name="connsiteY25" fmla="*/ 642929 h 2166929"/>
              <a:gd name="connsiteX26" fmla="*/ 3291840 w 3383280"/>
              <a:gd name="connsiteY26" fmla="*/ 673409 h 2166929"/>
              <a:gd name="connsiteX27" fmla="*/ 3332480 w 3383280"/>
              <a:gd name="connsiteY27" fmla="*/ 754689 h 2166929"/>
              <a:gd name="connsiteX28" fmla="*/ 3342640 w 3383280"/>
              <a:gd name="connsiteY28" fmla="*/ 785169 h 2166929"/>
              <a:gd name="connsiteX29" fmla="*/ 3352800 w 3383280"/>
              <a:gd name="connsiteY29" fmla="*/ 825809 h 2166929"/>
              <a:gd name="connsiteX30" fmla="*/ 3373120 w 3383280"/>
              <a:gd name="connsiteY30" fmla="*/ 866449 h 2166929"/>
              <a:gd name="connsiteX31" fmla="*/ 3383280 w 3383280"/>
              <a:gd name="connsiteY31" fmla="*/ 978209 h 2166929"/>
              <a:gd name="connsiteX32" fmla="*/ 3373120 w 3383280"/>
              <a:gd name="connsiteY32" fmla="*/ 1191569 h 2166929"/>
              <a:gd name="connsiteX33" fmla="*/ 3342640 w 3383280"/>
              <a:gd name="connsiteY33" fmla="*/ 1303329 h 2166929"/>
              <a:gd name="connsiteX34" fmla="*/ 3322320 w 3383280"/>
              <a:gd name="connsiteY34" fmla="*/ 1384609 h 2166929"/>
              <a:gd name="connsiteX35" fmla="*/ 3291840 w 3383280"/>
              <a:gd name="connsiteY35" fmla="*/ 1486209 h 2166929"/>
              <a:gd name="connsiteX36" fmla="*/ 3281680 w 3383280"/>
              <a:gd name="connsiteY36" fmla="*/ 1516689 h 2166929"/>
              <a:gd name="connsiteX37" fmla="*/ 3190240 w 3383280"/>
              <a:gd name="connsiteY37" fmla="*/ 1587809 h 2166929"/>
              <a:gd name="connsiteX38" fmla="*/ 3159760 w 3383280"/>
              <a:gd name="connsiteY38" fmla="*/ 1608129 h 2166929"/>
              <a:gd name="connsiteX39" fmla="*/ 3129280 w 3383280"/>
              <a:gd name="connsiteY39" fmla="*/ 1618289 h 2166929"/>
              <a:gd name="connsiteX40" fmla="*/ 3048000 w 3383280"/>
              <a:gd name="connsiteY40" fmla="*/ 1658929 h 2166929"/>
              <a:gd name="connsiteX41" fmla="*/ 3017520 w 3383280"/>
              <a:gd name="connsiteY41" fmla="*/ 1679249 h 2166929"/>
              <a:gd name="connsiteX42" fmla="*/ 2946400 w 3383280"/>
              <a:gd name="connsiteY42" fmla="*/ 1699569 h 2166929"/>
              <a:gd name="connsiteX43" fmla="*/ 2915920 w 3383280"/>
              <a:gd name="connsiteY43" fmla="*/ 1719889 h 2166929"/>
              <a:gd name="connsiteX44" fmla="*/ 2844800 w 3383280"/>
              <a:gd name="connsiteY44" fmla="*/ 1740209 h 2166929"/>
              <a:gd name="connsiteX45" fmla="*/ 2814320 w 3383280"/>
              <a:gd name="connsiteY45" fmla="*/ 1750369 h 2166929"/>
              <a:gd name="connsiteX46" fmla="*/ 2672080 w 3383280"/>
              <a:gd name="connsiteY46" fmla="*/ 1760529 h 2166929"/>
              <a:gd name="connsiteX47" fmla="*/ 2580640 w 3383280"/>
              <a:gd name="connsiteY47" fmla="*/ 1780849 h 2166929"/>
              <a:gd name="connsiteX48" fmla="*/ 2550160 w 3383280"/>
              <a:gd name="connsiteY48" fmla="*/ 1791009 h 2166929"/>
              <a:gd name="connsiteX49" fmla="*/ 2499360 w 3383280"/>
              <a:gd name="connsiteY49" fmla="*/ 1801169 h 2166929"/>
              <a:gd name="connsiteX50" fmla="*/ 2428240 w 3383280"/>
              <a:gd name="connsiteY50" fmla="*/ 1821489 h 2166929"/>
              <a:gd name="connsiteX51" fmla="*/ 2367280 w 3383280"/>
              <a:gd name="connsiteY51" fmla="*/ 1831649 h 2166929"/>
              <a:gd name="connsiteX52" fmla="*/ 2336800 w 3383280"/>
              <a:gd name="connsiteY52" fmla="*/ 1841809 h 2166929"/>
              <a:gd name="connsiteX53" fmla="*/ 2225040 w 3383280"/>
              <a:gd name="connsiteY53" fmla="*/ 1851969 h 2166929"/>
              <a:gd name="connsiteX54" fmla="*/ 2164080 w 3383280"/>
              <a:gd name="connsiteY54" fmla="*/ 1862129 h 2166929"/>
              <a:gd name="connsiteX55" fmla="*/ 2021840 w 3383280"/>
              <a:gd name="connsiteY55" fmla="*/ 1872289 h 2166929"/>
              <a:gd name="connsiteX56" fmla="*/ 1828800 w 3383280"/>
              <a:gd name="connsiteY56" fmla="*/ 1892609 h 2166929"/>
              <a:gd name="connsiteX57" fmla="*/ 1798320 w 3383280"/>
              <a:gd name="connsiteY57" fmla="*/ 1902769 h 2166929"/>
              <a:gd name="connsiteX58" fmla="*/ 1645920 w 3383280"/>
              <a:gd name="connsiteY58" fmla="*/ 1912929 h 2166929"/>
              <a:gd name="connsiteX59" fmla="*/ 1574800 w 3383280"/>
              <a:gd name="connsiteY59" fmla="*/ 1923089 h 2166929"/>
              <a:gd name="connsiteX60" fmla="*/ 1473200 w 3383280"/>
              <a:gd name="connsiteY60" fmla="*/ 1933249 h 2166929"/>
              <a:gd name="connsiteX61" fmla="*/ 1442720 w 3383280"/>
              <a:gd name="connsiteY61" fmla="*/ 1943409 h 2166929"/>
              <a:gd name="connsiteX62" fmla="*/ 1290320 w 3383280"/>
              <a:gd name="connsiteY62" fmla="*/ 1963729 h 2166929"/>
              <a:gd name="connsiteX63" fmla="*/ 1188720 w 3383280"/>
              <a:gd name="connsiteY63" fmla="*/ 1994209 h 2166929"/>
              <a:gd name="connsiteX64" fmla="*/ 1117600 w 3383280"/>
              <a:gd name="connsiteY64" fmla="*/ 2014529 h 2166929"/>
              <a:gd name="connsiteX65" fmla="*/ 1076960 w 3383280"/>
              <a:gd name="connsiteY65" fmla="*/ 2024689 h 2166929"/>
              <a:gd name="connsiteX66" fmla="*/ 1046480 w 3383280"/>
              <a:gd name="connsiteY66" fmla="*/ 2034849 h 2166929"/>
              <a:gd name="connsiteX67" fmla="*/ 843280 w 3383280"/>
              <a:gd name="connsiteY67" fmla="*/ 2055169 h 2166929"/>
              <a:gd name="connsiteX68" fmla="*/ 640080 w 3383280"/>
              <a:gd name="connsiteY68" fmla="*/ 2075489 h 2166929"/>
              <a:gd name="connsiteX69" fmla="*/ 558800 w 3383280"/>
              <a:gd name="connsiteY69" fmla="*/ 2085649 h 2166929"/>
              <a:gd name="connsiteX70" fmla="*/ 355600 w 3383280"/>
              <a:gd name="connsiteY70" fmla="*/ 2095809 h 2166929"/>
              <a:gd name="connsiteX71" fmla="*/ 274320 w 3383280"/>
              <a:gd name="connsiteY71" fmla="*/ 2105969 h 2166929"/>
              <a:gd name="connsiteX72" fmla="*/ 233680 w 3383280"/>
              <a:gd name="connsiteY72" fmla="*/ 2116129 h 2166929"/>
              <a:gd name="connsiteX73" fmla="*/ 182880 w 3383280"/>
              <a:gd name="connsiteY73" fmla="*/ 2126289 h 2166929"/>
              <a:gd name="connsiteX74" fmla="*/ 50800 w 3383280"/>
              <a:gd name="connsiteY74" fmla="*/ 2146609 h 2166929"/>
              <a:gd name="connsiteX75" fmla="*/ 0 w 3383280"/>
              <a:gd name="connsiteY75" fmla="*/ 2166929 h 216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383280" h="2166929">
                <a:moveTo>
                  <a:pt x="426720" y="13009"/>
                </a:moveTo>
                <a:cubicBezTo>
                  <a:pt x="879016" y="-4387"/>
                  <a:pt x="756495" y="-4287"/>
                  <a:pt x="1422400" y="13009"/>
                </a:cubicBezTo>
                <a:cubicBezTo>
                  <a:pt x="1439663" y="13457"/>
                  <a:pt x="1456105" y="20727"/>
                  <a:pt x="1473200" y="23169"/>
                </a:cubicBezTo>
                <a:cubicBezTo>
                  <a:pt x="1503559" y="27506"/>
                  <a:pt x="1534241" y="29276"/>
                  <a:pt x="1564640" y="33329"/>
                </a:cubicBezTo>
                <a:cubicBezTo>
                  <a:pt x="1585060" y="36052"/>
                  <a:pt x="1605056" y="41967"/>
                  <a:pt x="1625600" y="43489"/>
                </a:cubicBezTo>
                <a:cubicBezTo>
                  <a:pt x="1696606" y="48749"/>
                  <a:pt x="1767840" y="50262"/>
                  <a:pt x="1838960" y="53649"/>
                </a:cubicBezTo>
                <a:cubicBezTo>
                  <a:pt x="2088087" y="81330"/>
                  <a:pt x="1703017" y="40335"/>
                  <a:pt x="2123440" y="73969"/>
                </a:cubicBezTo>
                <a:cubicBezTo>
                  <a:pt x="2143975" y="75612"/>
                  <a:pt x="2163946" y="81675"/>
                  <a:pt x="2184400" y="84129"/>
                </a:cubicBezTo>
                <a:cubicBezTo>
                  <a:pt x="2248641" y="91838"/>
                  <a:pt x="2377440" y="104449"/>
                  <a:pt x="2377440" y="104449"/>
                </a:cubicBezTo>
                <a:cubicBezTo>
                  <a:pt x="2443099" y="126335"/>
                  <a:pt x="2388079" y="110482"/>
                  <a:pt x="2509520" y="124769"/>
                </a:cubicBezTo>
                <a:cubicBezTo>
                  <a:pt x="2526737" y="126795"/>
                  <a:pt x="2620930" y="140496"/>
                  <a:pt x="2641600" y="145089"/>
                </a:cubicBezTo>
                <a:cubicBezTo>
                  <a:pt x="2652055" y="147412"/>
                  <a:pt x="2661782" y="152307"/>
                  <a:pt x="2672080" y="155249"/>
                </a:cubicBezTo>
                <a:cubicBezTo>
                  <a:pt x="2687271" y="159589"/>
                  <a:pt x="2726960" y="167449"/>
                  <a:pt x="2743200" y="175569"/>
                </a:cubicBezTo>
                <a:cubicBezTo>
                  <a:pt x="2754122" y="181030"/>
                  <a:pt x="2763078" y="189831"/>
                  <a:pt x="2773680" y="195889"/>
                </a:cubicBezTo>
                <a:cubicBezTo>
                  <a:pt x="2921672" y="280456"/>
                  <a:pt x="2730815" y="169377"/>
                  <a:pt x="2844800" y="226369"/>
                </a:cubicBezTo>
                <a:cubicBezTo>
                  <a:pt x="2923582" y="265760"/>
                  <a:pt x="2829148" y="231312"/>
                  <a:pt x="2905760" y="256849"/>
                </a:cubicBezTo>
                <a:cubicBezTo>
                  <a:pt x="2912533" y="267009"/>
                  <a:pt x="2916890" y="279288"/>
                  <a:pt x="2926080" y="287329"/>
                </a:cubicBezTo>
                <a:cubicBezTo>
                  <a:pt x="2969077" y="324952"/>
                  <a:pt x="2975656" y="324174"/>
                  <a:pt x="3017520" y="338129"/>
                </a:cubicBezTo>
                <a:cubicBezTo>
                  <a:pt x="3032514" y="360620"/>
                  <a:pt x="3044851" y="383443"/>
                  <a:pt x="3068320" y="399089"/>
                </a:cubicBezTo>
                <a:cubicBezTo>
                  <a:pt x="3077231" y="405030"/>
                  <a:pt x="3088640" y="405862"/>
                  <a:pt x="3098800" y="409249"/>
                </a:cubicBezTo>
                <a:cubicBezTo>
                  <a:pt x="3105573" y="419409"/>
                  <a:pt x="3110486" y="431095"/>
                  <a:pt x="3119120" y="439729"/>
                </a:cubicBezTo>
                <a:cubicBezTo>
                  <a:pt x="3127754" y="448363"/>
                  <a:pt x="3141559" y="450859"/>
                  <a:pt x="3149600" y="460049"/>
                </a:cubicBezTo>
                <a:cubicBezTo>
                  <a:pt x="3165682" y="478428"/>
                  <a:pt x="3176693" y="500689"/>
                  <a:pt x="3190240" y="521009"/>
                </a:cubicBezTo>
                <a:lnTo>
                  <a:pt x="3230880" y="581969"/>
                </a:lnTo>
                <a:cubicBezTo>
                  <a:pt x="3237653" y="592129"/>
                  <a:pt x="3242566" y="603815"/>
                  <a:pt x="3251200" y="612449"/>
                </a:cubicBezTo>
                <a:lnTo>
                  <a:pt x="3281680" y="642929"/>
                </a:lnTo>
                <a:cubicBezTo>
                  <a:pt x="3285067" y="653089"/>
                  <a:pt x="3287408" y="663659"/>
                  <a:pt x="3291840" y="673409"/>
                </a:cubicBezTo>
                <a:cubicBezTo>
                  <a:pt x="3304375" y="700985"/>
                  <a:pt x="3322901" y="725952"/>
                  <a:pt x="3332480" y="754689"/>
                </a:cubicBezTo>
                <a:cubicBezTo>
                  <a:pt x="3335867" y="764849"/>
                  <a:pt x="3339698" y="774871"/>
                  <a:pt x="3342640" y="785169"/>
                </a:cubicBezTo>
                <a:cubicBezTo>
                  <a:pt x="3346476" y="798595"/>
                  <a:pt x="3347897" y="812734"/>
                  <a:pt x="3352800" y="825809"/>
                </a:cubicBezTo>
                <a:cubicBezTo>
                  <a:pt x="3358118" y="839990"/>
                  <a:pt x="3366347" y="852902"/>
                  <a:pt x="3373120" y="866449"/>
                </a:cubicBezTo>
                <a:cubicBezTo>
                  <a:pt x="3376507" y="903702"/>
                  <a:pt x="3383280" y="940802"/>
                  <a:pt x="3383280" y="978209"/>
                </a:cubicBezTo>
                <a:cubicBezTo>
                  <a:pt x="3383280" y="1049410"/>
                  <a:pt x="3378581" y="1120578"/>
                  <a:pt x="3373120" y="1191569"/>
                </a:cubicBezTo>
                <a:cubicBezTo>
                  <a:pt x="3369215" y="1242335"/>
                  <a:pt x="3355452" y="1252080"/>
                  <a:pt x="3342640" y="1303329"/>
                </a:cubicBezTo>
                <a:lnTo>
                  <a:pt x="3322320" y="1384609"/>
                </a:lnTo>
                <a:cubicBezTo>
                  <a:pt x="3306965" y="1446029"/>
                  <a:pt x="3316576" y="1412002"/>
                  <a:pt x="3291840" y="1486209"/>
                </a:cubicBezTo>
                <a:cubicBezTo>
                  <a:pt x="3288453" y="1496369"/>
                  <a:pt x="3289253" y="1509116"/>
                  <a:pt x="3281680" y="1516689"/>
                </a:cubicBezTo>
                <a:cubicBezTo>
                  <a:pt x="3233931" y="1564438"/>
                  <a:pt x="3263155" y="1539199"/>
                  <a:pt x="3190240" y="1587809"/>
                </a:cubicBezTo>
                <a:cubicBezTo>
                  <a:pt x="3180080" y="1594582"/>
                  <a:pt x="3171344" y="1604268"/>
                  <a:pt x="3159760" y="1608129"/>
                </a:cubicBezTo>
                <a:cubicBezTo>
                  <a:pt x="3149600" y="1611516"/>
                  <a:pt x="3139030" y="1613857"/>
                  <a:pt x="3129280" y="1618289"/>
                </a:cubicBezTo>
                <a:cubicBezTo>
                  <a:pt x="3101704" y="1630824"/>
                  <a:pt x="3073204" y="1642126"/>
                  <a:pt x="3048000" y="1658929"/>
                </a:cubicBezTo>
                <a:cubicBezTo>
                  <a:pt x="3037840" y="1665702"/>
                  <a:pt x="3028743" y="1674439"/>
                  <a:pt x="3017520" y="1679249"/>
                </a:cubicBezTo>
                <a:cubicBezTo>
                  <a:pt x="2971946" y="1698781"/>
                  <a:pt x="2985943" y="1679798"/>
                  <a:pt x="2946400" y="1699569"/>
                </a:cubicBezTo>
                <a:cubicBezTo>
                  <a:pt x="2935478" y="1705030"/>
                  <a:pt x="2926842" y="1714428"/>
                  <a:pt x="2915920" y="1719889"/>
                </a:cubicBezTo>
                <a:cubicBezTo>
                  <a:pt x="2899680" y="1728009"/>
                  <a:pt x="2859991" y="1735869"/>
                  <a:pt x="2844800" y="1740209"/>
                </a:cubicBezTo>
                <a:cubicBezTo>
                  <a:pt x="2834502" y="1743151"/>
                  <a:pt x="2824956" y="1749118"/>
                  <a:pt x="2814320" y="1750369"/>
                </a:cubicBezTo>
                <a:cubicBezTo>
                  <a:pt x="2767111" y="1755923"/>
                  <a:pt x="2719493" y="1757142"/>
                  <a:pt x="2672080" y="1760529"/>
                </a:cubicBezTo>
                <a:cubicBezTo>
                  <a:pt x="2637162" y="1767513"/>
                  <a:pt x="2614119" y="1771283"/>
                  <a:pt x="2580640" y="1780849"/>
                </a:cubicBezTo>
                <a:cubicBezTo>
                  <a:pt x="2570342" y="1783791"/>
                  <a:pt x="2560550" y="1788412"/>
                  <a:pt x="2550160" y="1791009"/>
                </a:cubicBezTo>
                <a:cubicBezTo>
                  <a:pt x="2533407" y="1795197"/>
                  <a:pt x="2516113" y="1796981"/>
                  <a:pt x="2499360" y="1801169"/>
                </a:cubicBezTo>
                <a:cubicBezTo>
                  <a:pt x="2421893" y="1820536"/>
                  <a:pt x="2523262" y="1802485"/>
                  <a:pt x="2428240" y="1821489"/>
                </a:cubicBezTo>
                <a:cubicBezTo>
                  <a:pt x="2408040" y="1825529"/>
                  <a:pt x="2387390" y="1827180"/>
                  <a:pt x="2367280" y="1831649"/>
                </a:cubicBezTo>
                <a:cubicBezTo>
                  <a:pt x="2356825" y="1833972"/>
                  <a:pt x="2347402" y="1840294"/>
                  <a:pt x="2336800" y="1841809"/>
                </a:cubicBezTo>
                <a:cubicBezTo>
                  <a:pt x="2299769" y="1847099"/>
                  <a:pt x="2262191" y="1847598"/>
                  <a:pt x="2225040" y="1851969"/>
                </a:cubicBezTo>
                <a:cubicBezTo>
                  <a:pt x="2204581" y="1854376"/>
                  <a:pt x="2184578" y="1860079"/>
                  <a:pt x="2164080" y="1862129"/>
                </a:cubicBezTo>
                <a:cubicBezTo>
                  <a:pt x="2116782" y="1866859"/>
                  <a:pt x="2069253" y="1868902"/>
                  <a:pt x="2021840" y="1872289"/>
                </a:cubicBezTo>
                <a:cubicBezTo>
                  <a:pt x="1835169" y="1903401"/>
                  <a:pt x="2157519" y="1851519"/>
                  <a:pt x="1828800" y="1892609"/>
                </a:cubicBezTo>
                <a:cubicBezTo>
                  <a:pt x="1818173" y="1893937"/>
                  <a:pt x="1808964" y="1901586"/>
                  <a:pt x="1798320" y="1902769"/>
                </a:cubicBezTo>
                <a:cubicBezTo>
                  <a:pt x="1747719" y="1908391"/>
                  <a:pt x="1696720" y="1909542"/>
                  <a:pt x="1645920" y="1912929"/>
                </a:cubicBezTo>
                <a:cubicBezTo>
                  <a:pt x="1622213" y="1916316"/>
                  <a:pt x="1598583" y="1920291"/>
                  <a:pt x="1574800" y="1923089"/>
                </a:cubicBezTo>
                <a:cubicBezTo>
                  <a:pt x="1540998" y="1927066"/>
                  <a:pt x="1506840" y="1928074"/>
                  <a:pt x="1473200" y="1933249"/>
                </a:cubicBezTo>
                <a:cubicBezTo>
                  <a:pt x="1462615" y="1934877"/>
                  <a:pt x="1453305" y="1941781"/>
                  <a:pt x="1442720" y="1943409"/>
                </a:cubicBezTo>
                <a:cubicBezTo>
                  <a:pt x="1284314" y="1967779"/>
                  <a:pt x="1394598" y="1940556"/>
                  <a:pt x="1290320" y="1963729"/>
                </a:cubicBezTo>
                <a:cubicBezTo>
                  <a:pt x="1145189" y="1995980"/>
                  <a:pt x="1391335" y="1943555"/>
                  <a:pt x="1188720" y="1994209"/>
                </a:cubicBezTo>
                <a:cubicBezTo>
                  <a:pt x="1061673" y="2025971"/>
                  <a:pt x="1219630" y="1985378"/>
                  <a:pt x="1117600" y="2014529"/>
                </a:cubicBezTo>
                <a:cubicBezTo>
                  <a:pt x="1104174" y="2018365"/>
                  <a:pt x="1090386" y="2020853"/>
                  <a:pt x="1076960" y="2024689"/>
                </a:cubicBezTo>
                <a:cubicBezTo>
                  <a:pt x="1066662" y="2027631"/>
                  <a:pt x="1057017" y="2032933"/>
                  <a:pt x="1046480" y="2034849"/>
                </a:cubicBezTo>
                <a:cubicBezTo>
                  <a:pt x="994972" y="2044214"/>
                  <a:pt x="887504" y="2051484"/>
                  <a:pt x="843280" y="2055169"/>
                </a:cubicBezTo>
                <a:cubicBezTo>
                  <a:pt x="755240" y="2084516"/>
                  <a:pt x="838823" y="2059590"/>
                  <a:pt x="640080" y="2075489"/>
                </a:cubicBezTo>
                <a:cubicBezTo>
                  <a:pt x="612863" y="2077666"/>
                  <a:pt x="586035" y="2083704"/>
                  <a:pt x="558800" y="2085649"/>
                </a:cubicBezTo>
                <a:cubicBezTo>
                  <a:pt x="491154" y="2090481"/>
                  <a:pt x="423333" y="2092422"/>
                  <a:pt x="355600" y="2095809"/>
                </a:cubicBezTo>
                <a:cubicBezTo>
                  <a:pt x="328507" y="2099196"/>
                  <a:pt x="301253" y="2101480"/>
                  <a:pt x="274320" y="2105969"/>
                </a:cubicBezTo>
                <a:cubicBezTo>
                  <a:pt x="260546" y="2108265"/>
                  <a:pt x="247311" y="2113100"/>
                  <a:pt x="233680" y="2116129"/>
                </a:cubicBezTo>
                <a:cubicBezTo>
                  <a:pt x="216823" y="2119875"/>
                  <a:pt x="199914" y="2123450"/>
                  <a:pt x="182880" y="2126289"/>
                </a:cubicBezTo>
                <a:cubicBezTo>
                  <a:pt x="150471" y="2131691"/>
                  <a:pt x="84538" y="2139112"/>
                  <a:pt x="50800" y="2146609"/>
                </a:cubicBezTo>
                <a:cubicBezTo>
                  <a:pt x="28201" y="2151631"/>
                  <a:pt x="19246" y="2157306"/>
                  <a:pt x="0" y="2166929"/>
                </a:cubicBez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54">
            <a:extLst>
              <a:ext uri="{FF2B5EF4-FFF2-40B4-BE49-F238E27FC236}">
                <a16:creationId xmlns:a16="http://schemas.microsoft.com/office/drawing/2014/main" id="{C5F3D214-F17F-44CB-8B22-00F5999A1221}"/>
              </a:ext>
            </a:extLst>
          </p:cNvPr>
          <p:cNvSpPr/>
          <p:nvPr/>
        </p:nvSpPr>
        <p:spPr>
          <a:xfrm>
            <a:off x="524342" y="4283053"/>
            <a:ext cx="2158923" cy="1658036"/>
          </a:xfrm>
          <a:custGeom>
            <a:avLst/>
            <a:gdLst>
              <a:gd name="connsiteX0" fmla="*/ 2084837 w 2158923"/>
              <a:gd name="connsiteY0" fmla="*/ 1495476 h 1658036"/>
              <a:gd name="connsiteX1" fmla="*/ 2155957 w 2158923"/>
              <a:gd name="connsiteY1" fmla="*/ 1597076 h 1658036"/>
              <a:gd name="connsiteX2" fmla="*/ 2105157 w 2158923"/>
              <a:gd name="connsiteY2" fmla="*/ 1637716 h 1658036"/>
              <a:gd name="connsiteX3" fmla="*/ 1932437 w 2158923"/>
              <a:gd name="connsiteY3" fmla="*/ 1658036 h 1658036"/>
              <a:gd name="connsiteX4" fmla="*/ 794517 w 2158923"/>
              <a:gd name="connsiteY4" fmla="*/ 1647876 h 1658036"/>
              <a:gd name="connsiteX5" fmla="*/ 662437 w 2158923"/>
              <a:gd name="connsiteY5" fmla="*/ 1627556 h 1658036"/>
              <a:gd name="connsiteX6" fmla="*/ 357637 w 2158923"/>
              <a:gd name="connsiteY6" fmla="*/ 1607236 h 1658036"/>
              <a:gd name="connsiteX7" fmla="*/ 266197 w 2158923"/>
              <a:gd name="connsiteY7" fmla="*/ 1586916 h 1658036"/>
              <a:gd name="connsiteX8" fmla="*/ 205237 w 2158923"/>
              <a:gd name="connsiteY8" fmla="*/ 1546276 h 1658036"/>
              <a:gd name="connsiteX9" fmla="*/ 174757 w 2158923"/>
              <a:gd name="connsiteY9" fmla="*/ 1515796 h 1658036"/>
              <a:gd name="connsiteX10" fmla="*/ 103637 w 2158923"/>
              <a:gd name="connsiteY10" fmla="*/ 1434516 h 1658036"/>
              <a:gd name="connsiteX11" fmla="*/ 93477 w 2158923"/>
              <a:gd name="connsiteY11" fmla="*/ 1404036 h 1658036"/>
              <a:gd name="connsiteX12" fmla="*/ 52837 w 2158923"/>
              <a:gd name="connsiteY12" fmla="*/ 1343076 h 1658036"/>
              <a:gd name="connsiteX13" fmla="*/ 32517 w 2158923"/>
              <a:gd name="connsiteY13" fmla="*/ 1282116 h 1658036"/>
              <a:gd name="connsiteX14" fmla="*/ 12197 w 2158923"/>
              <a:gd name="connsiteY14" fmla="*/ 1210996 h 1658036"/>
              <a:gd name="connsiteX15" fmla="*/ 2037 w 2158923"/>
              <a:gd name="connsiteY15" fmla="*/ 1058596 h 1658036"/>
              <a:gd name="connsiteX16" fmla="*/ 22357 w 2158923"/>
              <a:gd name="connsiteY16" fmla="*/ 652196 h 1658036"/>
              <a:gd name="connsiteX17" fmla="*/ 42677 w 2158923"/>
              <a:gd name="connsiteY17" fmla="*/ 530276 h 1658036"/>
              <a:gd name="connsiteX18" fmla="*/ 52837 w 2158923"/>
              <a:gd name="connsiteY18" fmla="*/ 499796 h 1658036"/>
              <a:gd name="connsiteX19" fmla="*/ 73157 w 2158923"/>
              <a:gd name="connsiteY19" fmla="*/ 469316 h 1658036"/>
              <a:gd name="connsiteX20" fmla="*/ 83317 w 2158923"/>
              <a:gd name="connsiteY20" fmla="*/ 438836 h 1658036"/>
              <a:gd name="connsiteX21" fmla="*/ 113797 w 2158923"/>
              <a:gd name="connsiteY21" fmla="*/ 408356 h 1658036"/>
              <a:gd name="connsiteX22" fmla="*/ 134117 w 2158923"/>
              <a:gd name="connsiteY22" fmla="*/ 377876 h 1658036"/>
              <a:gd name="connsiteX23" fmla="*/ 164597 w 2158923"/>
              <a:gd name="connsiteY23" fmla="*/ 347396 h 1658036"/>
              <a:gd name="connsiteX24" fmla="*/ 215397 w 2158923"/>
              <a:gd name="connsiteY24" fmla="*/ 296596 h 1658036"/>
              <a:gd name="connsiteX25" fmla="*/ 266197 w 2158923"/>
              <a:gd name="connsiteY25" fmla="*/ 225476 h 1658036"/>
              <a:gd name="connsiteX26" fmla="*/ 286517 w 2158923"/>
              <a:gd name="connsiteY26" fmla="*/ 194996 h 1658036"/>
              <a:gd name="connsiteX27" fmla="*/ 316997 w 2158923"/>
              <a:gd name="connsiteY27" fmla="*/ 174676 h 1658036"/>
              <a:gd name="connsiteX28" fmla="*/ 367797 w 2158923"/>
              <a:gd name="connsiteY28" fmla="*/ 113716 h 1658036"/>
              <a:gd name="connsiteX29" fmla="*/ 398277 w 2158923"/>
              <a:gd name="connsiteY29" fmla="*/ 93396 h 1658036"/>
              <a:gd name="connsiteX30" fmla="*/ 428757 w 2158923"/>
              <a:gd name="connsiteY30" fmla="*/ 62916 h 1658036"/>
              <a:gd name="connsiteX31" fmla="*/ 449077 w 2158923"/>
              <a:gd name="connsiteY31" fmla="*/ 32436 h 1658036"/>
              <a:gd name="connsiteX32" fmla="*/ 510037 w 2158923"/>
              <a:gd name="connsiteY32" fmla="*/ 12116 h 1658036"/>
              <a:gd name="connsiteX33" fmla="*/ 621797 w 2158923"/>
              <a:gd name="connsiteY33" fmla="*/ 1956 h 165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58923" h="1658036">
                <a:moveTo>
                  <a:pt x="2084837" y="1495476"/>
                </a:moveTo>
                <a:cubicBezTo>
                  <a:pt x="2108544" y="1529343"/>
                  <a:pt x="2138633" y="1559541"/>
                  <a:pt x="2155957" y="1597076"/>
                </a:cubicBezTo>
                <a:cubicBezTo>
                  <a:pt x="2172375" y="1632647"/>
                  <a:pt x="2115777" y="1635592"/>
                  <a:pt x="2105157" y="1637716"/>
                </a:cubicBezTo>
                <a:cubicBezTo>
                  <a:pt x="2037200" y="1651307"/>
                  <a:pt x="2010417" y="1650947"/>
                  <a:pt x="1932437" y="1658036"/>
                </a:cubicBezTo>
                <a:lnTo>
                  <a:pt x="794517" y="1647876"/>
                </a:lnTo>
                <a:cubicBezTo>
                  <a:pt x="693550" y="1646193"/>
                  <a:pt x="741625" y="1636355"/>
                  <a:pt x="662437" y="1627556"/>
                </a:cubicBezTo>
                <a:cubicBezTo>
                  <a:pt x="596812" y="1620264"/>
                  <a:pt x="412537" y="1610465"/>
                  <a:pt x="357637" y="1607236"/>
                </a:cubicBezTo>
                <a:cubicBezTo>
                  <a:pt x="341097" y="1604479"/>
                  <a:pt x="287635" y="1598826"/>
                  <a:pt x="266197" y="1586916"/>
                </a:cubicBezTo>
                <a:cubicBezTo>
                  <a:pt x="244849" y="1575056"/>
                  <a:pt x="222506" y="1563545"/>
                  <a:pt x="205237" y="1546276"/>
                </a:cubicBezTo>
                <a:cubicBezTo>
                  <a:pt x="195077" y="1536116"/>
                  <a:pt x="184219" y="1526609"/>
                  <a:pt x="174757" y="1515796"/>
                </a:cubicBezTo>
                <a:cubicBezTo>
                  <a:pt x="87929" y="1416564"/>
                  <a:pt x="174107" y="1504986"/>
                  <a:pt x="103637" y="1434516"/>
                </a:cubicBezTo>
                <a:cubicBezTo>
                  <a:pt x="100250" y="1424356"/>
                  <a:pt x="98678" y="1413398"/>
                  <a:pt x="93477" y="1404036"/>
                </a:cubicBezTo>
                <a:cubicBezTo>
                  <a:pt x="81617" y="1382688"/>
                  <a:pt x="60560" y="1366244"/>
                  <a:pt x="52837" y="1343076"/>
                </a:cubicBezTo>
                <a:cubicBezTo>
                  <a:pt x="46064" y="1322756"/>
                  <a:pt x="37712" y="1302896"/>
                  <a:pt x="32517" y="1282116"/>
                </a:cubicBezTo>
                <a:cubicBezTo>
                  <a:pt x="19760" y="1231086"/>
                  <a:pt x="26773" y="1254723"/>
                  <a:pt x="12197" y="1210996"/>
                </a:cubicBezTo>
                <a:cubicBezTo>
                  <a:pt x="8810" y="1160196"/>
                  <a:pt x="2037" y="1109509"/>
                  <a:pt x="2037" y="1058596"/>
                </a:cubicBezTo>
                <a:cubicBezTo>
                  <a:pt x="2037" y="593128"/>
                  <a:pt x="-9507" y="832761"/>
                  <a:pt x="22357" y="652196"/>
                </a:cubicBezTo>
                <a:cubicBezTo>
                  <a:pt x="29517" y="611622"/>
                  <a:pt x="29648" y="569362"/>
                  <a:pt x="42677" y="530276"/>
                </a:cubicBezTo>
                <a:cubicBezTo>
                  <a:pt x="46064" y="520116"/>
                  <a:pt x="48048" y="509375"/>
                  <a:pt x="52837" y="499796"/>
                </a:cubicBezTo>
                <a:cubicBezTo>
                  <a:pt x="58298" y="488874"/>
                  <a:pt x="67696" y="480238"/>
                  <a:pt x="73157" y="469316"/>
                </a:cubicBezTo>
                <a:cubicBezTo>
                  <a:pt x="77946" y="459737"/>
                  <a:pt x="77376" y="447747"/>
                  <a:pt x="83317" y="438836"/>
                </a:cubicBezTo>
                <a:cubicBezTo>
                  <a:pt x="91287" y="426881"/>
                  <a:pt x="104599" y="419394"/>
                  <a:pt x="113797" y="408356"/>
                </a:cubicBezTo>
                <a:cubicBezTo>
                  <a:pt x="121614" y="398975"/>
                  <a:pt x="126300" y="387257"/>
                  <a:pt x="134117" y="377876"/>
                </a:cubicBezTo>
                <a:cubicBezTo>
                  <a:pt x="143315" y="366838"/>
                  <a:pt x="155399" y="358434"/>
                  <a:pt x="164597" y="347396"/>
                </a:cubicBezTo>
                <a:cubicBezTo>
                  <a:pt x="206930" y="296596"/>
                  <a:pt x="159517" y="333849"/>
                  <a:pt x="215397" y="296596"/>
                </a:cubicBezTo>
                <a:cubicBezTo>
                  <a:pt x="263285" y="224764"/>
                  <a:pt x="203186" y="313691"/>
                  <a:pt x="266197" y="225476"/>
                </a:cubicBezTo>
                <a:cubicBezTo>
                  <a:pt x="273294" y="215540"/>
                  <a:pt x="277883" y="203630"/>
                  <a:pt x="286517" y="194996"/>
                </a:cubicBezTo>
                <a:cubicBezTo>
                  <a:pt x="295151" y="186362"/>
                  <a:pt x="306837" y="181449"/>
                  <a:pt x="316997" y="174676"/>
                </a:cubicBezTo>
                <a:cubicBezTo>
                  <a:pt x="336977" y="144706"/>
                  <a:pt x="338461" y="138162"/>
                  <a:pt x="367797" y="113716"/>
                </a:cubicBezTo>
                <a:cubicBezTo>
                  <a:pt x="377178" y="105899"/>
                  <a:pt x="388896" y="101213"/>
                  <a:pt x="398277" y="93396"/>
                </a:cubicBezTo>
                <a:cubicBezTo>
                  <a:pt x="409315" y="84198"/>
                  <a:pt x="419559" y="73954"/>
                  <a:pt x="428757" y="62916"/>
                </a:cubicBezTo>
                <a:cubicBezTo>
                  <a:pt x="436574" y="53535"/>
                  <a:pt x="438722" y="38908"/>
                  <a:pt x="449077" y="32436"/>
                </a:cubicBezTo>
                <a:cubicBezTo>
                  <a:pt x="467240" y="21084"/>
                  <a:pt x="489717" y="18889"/>
                  <a:pt x="510037" y="12116"/>
                </a:cubicBezTo>
                <a:cubicBezTo>
                  <a:pt x="566220" y="-6612"/>
                  <a:pt x="529807" y="1956"/>
                  <a:pt x="621797" y="1956"/>
                </a:cubicBez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55">
            <a:extLst>
              <a:ext uri="{FF2B5EF4-FFF2-40B4-BE49-F238E27FC236}">
                <a16:creationId xmlns:a16="http://schemas.microsoft.com/office/drawing/2014/main" id="{D972F9D1-5906-41AB-B197-DF6C5AAE5A4B}"/>
              </a:ext>
            </a:extLst>
          </p:cNvPr>
          <p:cNvSpPr/>
          <p:nvPr/>
        </p:nvSpPr>
        <p:spPr>
          <a:xfrm>
            <a:off x="1897979" y="4803169"/>
            <a:ext cx="3211600" cy="1300480"/>
          </a:xfrm>
          <a:custGeom>
            <a:avLst/>
            <a:gdLst>
              <a:gd name="connsiteX0" fmla="*/ 396240 w 3211600"/>
              <a:gd name="connsiteY0" fmla="*/ 0 h 1300480"/>
              <a:gd name="connsiteX1" fmla="*/ 1737360 w 3211600"/>
              <a:gd name="connsiteY1" fmla="*/ 20320 h 1300480"/>
              <a:gd name="connsiteX2" fmla="*/ 2225040 w 3211600"/>
              <a:gd name="connsiteY2" fmla="*/ 40640 h 1300480"/>
              <a:gd name="connsiteX3" fmla="*/ 2265680 w 3211600"/>
              <a:gd name="connsiteY3" fmla="*/ 50800 h 1300480"/>
              <a:gd name="connsiteX4" fmla="*/ 2296160 w 3211600"/>
              <a:gd name="connsiteY4" fmla="*/ 60960 h 1300480"/>
              <a:gd name="connsiteX5" fmla="*/ 2428240 w 3211600"/>
              <a:gd name="connsiteY5" fmla="*/ 71120 h 1300480"/>
              <a:gd name="connsiteX6" fmla="*/ 2489200 w 3211600"/>
              <a:gd name="connsiteY6" fmla="*/ 91440 h 1300480"/>
              <a:gd name="connsiteX7" fmla="*/ 2560320 w 3211600"/>
              <a:gd name="connsiteY7" fmla="*/ 132080 h 1300480"/>
              <a:gd name="connsiteX8" fmla="*/ 2621280 w 3211600"/>
              <a:gd name="connsiteY8" fmla="*/ 142240 h 1300480"/>
              <a:gd name="connsiteX9" fmla="*/ 2672080 w 3211600"/>
              <a:gd name="connsiteY9" fmla="*/ 152400 h 1300480"/>
              <a:gd name="connsiteX10" fmla="*/ 2743200 w 3211600"/>
              <a:gd name="connsiteY10" fmla="*/ 182880 h 1300480"/>
              <a:gd name="connsiteX11" fmla="*/ 2824480 w 3211600"/>
              <a:gd name="connsiteY11" fmla="*/ 213360 h 1300480"/>
              <a:gd name="connsiteX12" fmla="*/ 2895600 w 3211600"/>
              <a:gd name="connsiteY12" fmla="*/ 254000 h 1300480"/>
              <a:gd name="connsiteX13" fmla="*/ 2926080 w 3211600"/>
              <a:gd name="connsiteY13" fmla="*/ 264160 h 1300480"/>
              <a:gd name="connsiteX14" fmla="*/ 2966720 w 3211600"/>
              <a:gd name="connsiteY14" fmla="*/ 284480 h 1300480"/>
              <a:gd name="connsiteX15" fmla="*/ 3017520 w 3211600"/>
              <a:gd name="connsiteY15" fmla="*/ 304800 h 1300480"/>
              <a:gd name="connsiteX16" fmla="*/ 3058160 w 3211600"/>
              <a:gd name="connsiteY16" fmla="*/ 325120 h 1300480"/>
              <a:gd name="connsiteX17" fmla="*/ 3088640 w 3211600"/>
              <a:gd name="connsiteY17" fmla="*/ 335280 h 1300480"/>
              <a:gd name="connsiteX18" fmla="*/ 3149600 w 3211600"/>
              <a:gd name="connsiteY18" fmla="*/ 375920 h 1300480"/>
              <a:gd name="connsiteX19" fmla="*/ 3200400 w 3211600"/>
              <a:gd name="connsiteY19" fmla="*/ 487680 h 1300480"/>
              <a:gd name="connsiteX20" fmla="*/ 3200400 w 3211600"/>
              <a:gd name="connsiteY20" fmla="*/ 792480 h 1300480"/>
              <a:gd name="connsiteX21" fmla="*/ 3169920 w 3211600"/>
              <a:gd name="connsiteY21" fmla="*/ 863600 h 1300480"/>
              <a:gd name="connsiteX22" fmla="*/ 3108960 w 3211600"/>
              <a:gd name="connsiteY22" fmla="*/ 924560 h 1300480"/>
              <a:gd name="connsiteX23" fmla="*/ 3098800 w 3211600"/>
              <a:gd name="connsiteY23" fmla="*/ 955040 h 1300480"/>
              <a:gd name="connsiteX24" fmla="*/ 3037840 w 3211600"/>
              <a:gd name="connsiteY24" fmla="*/ 995680 h 1300480"/>
              <a:gd name="connsiteX25" fmla="*/ 3007360 w 3211600"/>
              <a:gd name="connsiteY25" fmla="*/ 1016000 h 1300480"/>
              <a:gd name="connsiteX26" fmla="*/ 2976880 w 3211600"/>
              <a:gd name="connsiteY26" fmla="*/ 1036320 h 1300480"/>
              <a:gd name="connsiteX27" fmla="*/ 2936240 w 3211600"/>
              <a:gd name="connsiteY27" fmla="*/ 1056640 h 1300480"/>
              <a:gd name="connsiteX28" fmla="*/ 2865120 w 3211600"/>
              <a:gd name="connsiteY28" fmla="*/ 1097280 h 1300480"/>
              <a:gd name="connsiteX29" fmla="*/ 2804160 w 3211600"/>
              <a:gd name="connsiteY29" fmla="*/ 1117600 h 1300480"/>
              <a:gd name="connsiteX30" fmla="*/ 2773680 w 3211600"/>
              <a:gd name="connsiteY30" fmla="*/ 1127760 h 1300480"/>
              <a:gd name="connsiteX31" fmla="*/ 2712720 w 3211600"/>
              <a:gd name="connsiteY31" fmla="*/ 1148080 h 1300480"/>
              <a:gd name="connsiteX32" fmla="*/ 2682240 w 3211600"/>
              <a:gd name="connsiteY32" fmla="*/ 1158240 h 1300480"/>
              <a:gd name="connsiteX33" fmla="*/ 2600960 w 3211600"/>
              <a:gd name="connsiteY33" fmla="*/ 1178560 h 1300480"/>
              <a:gd name="connsiteX34" fmla="*/ 2560320 w 3211600"/>
              <a:gd name="connsiteY34" fmla="*/ 1188720 h 1300480"/>
              <a:gd name="connsiteX35" fmla="*/ 2489200 w 3211600"/>
              <a:gd name="connsiteY35" fmla="*/ 1219200 h 1300480"/>
              <a:gd name="connsiteX36" fmla="*/ 2397760 w 3211600"/>
              <a:gd name="connsiteY36" fmla="*/ 1229360 h 1300480"/>
              <a:gd name="connsiteX37" fmla="*/ 2275840 w 3211600"/>
              <a:gd name="connsiteY37" fmla="*/ 1259840 h 1300480"/>
              <a:gd name="connsiteX38" fmla="*/ 2235200 w 3211600"/>
              <a:gd name="connsiteY38" fmla="*/ 1270000 h 1300480"/>
              <a:gd name="connsiteX39" fmla="*/ 1960880 w 3211600"/>
              <a:gd name="connsiteY39" fmla="*/ 1280160 h 1300480"/>
              <a:gd name="connsiteX40" fmla="*/ 1798320 w 3211600"/>
              <a:gd name="connsiteY40" fmla="*/ 1290320 h 1300480"/>
              <a:gd name="connsiteX41" fmla="*/ 0 w 3211600"/>
              <a:gd name="connsiteY41" fmla="*/ 1300480 h 130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11600" h="1300480">
                <a:moveTo>
                  <a:pt x="396240" y="0"/>
                </a:moveTo>
                <a:lnTo>
                  <a:pt x="1737360" y="20320"/>
                </a:lnTo>
                <a:cubicBezTo>
                  <a:pt x="2113242" y="26953"/>
                  <a:pt x="2007032" y="18839"/>
                  <a:pt x="2225040" y="40640"/>
                </a:cubicBezTo>
                <a:cubicBezTo>
                  <a:pt x="2238587" y="44027"/>
                  <a:pt x="2252254" y="46964"/>
                  <a:pt x="2265680" y="50800"/>
                </a:cubicBezTo>
                <a:cubicBezTo>
                  <a:pt x="2275978" y="53742"/>
                  <a:pt x="2285533" y="59632"/>
                  <a:pt x="2296160" y="60960"/>
                </a:cubicBezTo>
                <a:cubicBezTo>
                  <a:pt x="2339976" y="66437"/>
                  <a:pt x="2384213" y="67733"/>
                  <a:pt x="2428240" y="71120"/>
                </a:cubicBezTo>
                <a:cubicBezTo>
                  <a:pt x="2448560" y="77893"/>
                  <a:pt x="2471378" y="79559"/>
                  <a:pt x="2489200" y="91440"/>
                </a:cubicBezTo>
                <a:cubicBezTo>
                  <a:pt x="2509607" y="105045"/>
                  <a:pt x="2536883" y="125049"/>
                  <a:pt x="2560320" y="132080"/>
                </a:cubicBezTo>
                <a:cubicBezTo>
                  <a:pt x="2580051" y="137999"/>
                  <a:pt x="2601012" y="138555"/>
                  <a:pt x="2621280" y="142240"/>
                </a:cubicBezTo>
                <a:cubicBezTo>
                  <a:pt x="2638270" y="145329"/>
                  <a:pt x="2655147" y="149013"/>
                  <a:pt x="2672080" y="152400"/>
                </a:cubicBezTo>
                <a:cubicBezTo>
                  <a:pt x="2806866" y="219793"/>
                  <a:pt x="2638554" y="138032"/>
                  <a:pt x="2743200" y="182880"/>
                </a:cubicBezTo>
                <a:cubicBezTo>
                  <a:pt x="2817581" y="214758"/>
                  <a:pt x="2749553" y="194628"/>
                  <a:pt x="2824480" y="213360"/>
                </a:cubicBezTo>
                <a:cubicBezTo>
                  <a:pt x="2855091" y="233767"/>
                  <a:pt x="2859507" y="238531"/>
                  <a:pt x="2895600" y="254000"/>
                </a:cubicBezTo>
                <a:cubicBezTo>
                  <a:pt x="2905444" y="258219"/>
                  <a:pt x="2916236" y="259941"/>
                  <a:pt x="2926080" y="264160"/>
                </a:cubicBezTo>
                <a:cubicBezTo>
                  <a:pt x="2940001" y="270126"/>
                  <a:pt x="2952880" y="278329"/>
                  <a:pt x="2966720" y="284480"/>
                </a:cubicBezTo>
                <a:cubicBezTo>
                  <a:pt x="2983386" y="291887"/>
                  <a:pt x="3000854" y="297393"/>
                  <a:pt x="3017520" y="304800"/>
                </a:cubicBezTo>
                <a:cubicBezTo>
                  <a:pt x="3031360" y="310951"/>
                  <a:pt x="3044239" y="319154"/>
                  <a:pt x="3058160" y="325120"/>
                </a:cubicBezTo>
                <a:cubicBezTo>
                  <a:pt x="3068004" y="329339"/>
                  <a:pt x="3079278" y="330079"/>
                  <a:pt x="3088640" y="335280"/>
                </a:cubicBezTo>
                <a:cubicBezTo>
                  <a:pt x="3109988" y="347140"/>
                  <a:pt x="3149600" y="375920"/>
                  <a:pt x="3149600" y="375920"/>
                </a:cubicBezTo>
                <a:cubicBezTo>
                  <a:pt x="3199819" y="451248"/>
                  <a:pt x="3185451" y="412933"/>
                  <a:pt x="3200400" y="487680"/>
                </a:cubicBezTo>
                <a:cubicBezTo>
                  <a:pt x="3214047" y="637799"/>
                  <a:pt x="3216568" y="606547"/>
                  <a:pt x="3200400" y="792480"/>
                </a:cubicBezTo>
                <a:cubicBezTo>
                  <a:pt x="3197924" y="820955"/>
                  <a:pt x="3188676" y="842499"/>
                  <a:pt x="3169920" y="863600"/>
                </a:cubicBezTo>
                <a:cubicBezTo>
                  <a:pt x="3150828" y="885078"/>
                  <a:pt x="3108960" y="924560"/>
                  <a:pt x="3108960" y="924560"/>
                </a:cubicBezTo>
                <a:cubicBezTo>
                  <a:pt x="3105573" y="934720"/>
                  <a:pt x="3106373" y="947467"/>
                  <a:pt x="3098800" y="955040"/>
                </a:cubicBezTo>
                <a:cubicBezTo>
                  <a:pt x="3081531" y="972309"/>
                  <a:pt x="3058160" y="982133"/>
                  <a:pt x="3037840" y="995680"/>
                </a:cubicBezTo>
                <a:lnTo>
                  <a:pt x="3007360" y="1016000"/>
                </a:lnTo>
                <a:cubicBezTo>
                  <a:pt x="2997200" y="1022773"/>
                  <a:pt x="2987802" y="1030859"/>
                  <a:pt x="2976880" y="1036320"/>
                </a:cubicBezTo>
                <a:cubicBezTo>
                  <a:pt x="2963333" y="1043093"/>
                  <a:pt x="2949390" y="1049126"/>
                  <a:pt x="2936240" y="1056640"/>
                </a:cubicBezTo>
                <a:cubicBezTo>
                  <a:pt x="2893473" y="1081078"/>
                  <a:pt x="2916291" y="1076812"/>
                  <a:pt x="2865120" y="1097280"/>
                </a:cubicBezTo>
                <a:cubicBezTo>
                  <a:pt x="2845233" y="1105235"/>
                  <a:pt x="2824480" y="1110827"/>
                  <a:pt x="2804160" y="1117600"/>
                </a:cubicBezTo>
                <a:lnTo>
                  <a:pt x="2773680" y="1127760"/>
                </a:lnTo>
                <a:lnTo>
                  <a:pt x="2712720" y="1148080"/>
                </a:lnTo>
                <a:cubicBezTo>
                  <a:pt x="2702560" y="1151467"/>
                  <a:pt x="2692630" y="1155643"/>
                  <a:pt x="2682240" y="1158240"/>
                </a:cubicBezTo>
                <a:lnTo>
                  <a:pt x="2600960" y="1178560"/>
                </a:lnTo>
                <a:cubicBezTo>
                  <a:pt x="2587413" y="1181947"/>
                  <a:pt x="2572809" y="1182475"/>
                  <a:pt x="2560320" y="1188720"/>
                </a:cubicBezTo>
                <a:cubicBezTo>
                  <a:pt x="2541814" y="1197973"/>
                  <a:pt x="2511624" y="1215463"/>
                  <a:pt x="2489200" y="1219200"/>
                </a:cubicBezTo>
                <a:cubicBezTo>
                  <a:pt x="2458950" y="1224242"/>
                  <a:pt x="2428240" y="1225973"/>
                  <a:pt x="2397760" y="1229360"/>
                </a:cubicBezTo>
                <a:cubicBezTo>
                  <a:pt x="2295919" y="1263307"/>
                  <a:pt x="2378450" y="1239318"/>
                  <a:pt x="2275840" y="1259840"/>
                </a:cubicBezTo>
                <a:cubicBezTo>
                  <a:pt x="2262148" y="1262578"/>
                  <a:pt x="2249135" y="1269101"/>
                  <a:pt x="2235200" y="1270000"/>
                </a:cubicBezTo>
                <a:cubicBezTo>
                  <a:pt x="2143887" y="1275891"/>
                  <a:pt x="2052284" y="1275909"/>
                  <a:pt x="1960880" y="1280160"/>
                </a:cubicBezTo>
                <a:cubicBezTo>
                  <a:pt x="1906646" y="1282683"/>
                  <a:pt x="1852609" y="1289742"/>
                  <a:pt x="1798320" y="1290320"/>
                </a:cubicBezTo>
                <a:lnTo>
                  <a:pt x="0" y="1300480"/>
                </a:ln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69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a:t>
            </a:r>
            <a:r>
              <a:rPr lang="en-US" dirty="0" err="1"/>
              <a:t>Goto</a:t>
            </a:r>
            <a:endParaRPr lang="en-US" dirty="0"/>
          </a:p>
        </p:txBody>
      </p:sp>
      <p:sp>
        <p:nvSpPr>
          <p:cNvPr id="17" name="TextBox 16">
            <a:extLst>
              <a:ext uri="{FF2B5EF4-FFF2-40B4-BE49-F238E27FC236}">
                <a16:creationId xmlns:a16="http://schemas.microsoft.com/office/drawing/2014/main" id="{EF4AC9C7-84A6-43E0-9594-E1CBE7E17386}"/>
              </a:ext>
            </a:extLst>
          </p:cNvPr>
          <p:cNvSpPr txBox="1"/>
          <p:nvPr/>
        </p:nvSpPr>
        <p:spPr>
          <a:xfrm>
            <a:off x="1475184" y="2600083"/>
            <a:ext cx="9241632" cy="2677656"/>
          </a:xfrm>
          <a:prstGeom prst="rect">
            <a:avLst/>
          </a:prstGeom>
          <a:noFill/>
        </p:spPr>
        <p:txBody>
          <a:bodyPr wrap="none" rtlCol="0">
            <a:spAutoFit/>
          </a:bodyPr>
          <a:lstStyle/>
          <a:p>
            <a:r>
              <a:rPr lang="en-US" sz="2400" dirty="0">
                <a:latin typeface="Cascadia Code" panose="020B0609020000020004" pitchFamily="49" charset="0"/>
                <a:cs typeface="Cascadia Code" panose="020B0609020000020004" pitchFamily="49" charset="0"/>
              </a:rPr>
              <a:t>private static void </a:t>
            </a:r>
            <a:r>
              <a:rPr lang="en-US" sz="2400" dirty="0" err="1">
                <a:latin typeface="Cascadia Code" panose="020B0609020000020004" pitchFamily="49" charset="0"/>
                <a:cs typeface="Cascadia Code" panose="020B0609020000020004" pitchFamily="49" charset="0"/>
              </a:rPr>
              <a:t>JumpAroundGotoFree</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Console.Out.WriteLine</a:t>
            </a:r>
            <a:r>
              <a:rPr lang="en-US" sz="2400" dirty="0">
                <a:latin typeface="Cascadia Code" panose="020B0609020000020004" pitchFamily="49" charset="0"/>
                <a:cs typeface="Cascadia Code" panose="020B0609020000020004" pitchFamily="49" charset="0"/>
              </a:rPr>
              <a:t>("Pack it up, pack it in");</a:t>
            </a:r>
          </a:p>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Console.Out.WriteLine</a:t>
            </a:r>
            <a:r>
              <a:rPr lang="en-US" sz="2400" dirty="0">
                <a:latin typeface="Cascadia Code" panose="020B0609020000020004" pitchFamily="49" charset="0"/>
                <a:cs typeface="Cascadia Code" panose="020B0609020000020004" pitchFamily="49" charset="0"/>
              </a:rPr>
              <a:t>("Let me begin");</a:t>
            </a:r>
          </a:p>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Console.Out.WriteLine</a:t>
            </a:r>
            <a:r>
              <a:rPr lang="en-US" sz="2400" dirty="0">
                <a:latin typeface="Cascadia Code" panose="020B0609020000020004" pitchFamily="49" charset="0"/>
                <a:cs typeface="Cascadia Code" panose="020B0609020000020004" pitchFamily="49" charset="0"/>
              </a:rPr>
              <a:t>("I came to win");</a:t>
            </a:r>
          </a:p>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Console.Out.WriteLine</a:t>
            </a:r>
            <a:r>
              <a:rPr lang="en-US" sz="2400" dirty="0">
                <a:latin typeface="Cascadia Code" panose="020B0609020000020004" pitchFamily="49" charset="0"/>
                <a:cs typeface="Cascadia Code" panose="020B0609020000020004" pitchFamily="49" charset="0"/>
              </a:rPr>
              <a:t>("Battle me that's a sin");</a:t>
            </a:r>
          </a:p>
          <a:p>
            <a:r>
              <a:rPr lang="en-US" sz="24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776316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a:t>
            </a:r>
            <a:r>
              <a:rPr lang="en-US" dirty="0" err="1"/>
              <a:t>Goto</a:t>
            </a:r>
            <a:endParaRPr lang="en-US" dirty="0"/>
          </a:p>
        </p:txBody>
      </p:sp>
      <p:sp>
        <p:nvSpPr>
          <p:cNvPr id="4" name="TextBox 3">
            <a:extLst>
              <a:ext uri="{FF2B5EF4-FFF2-40B4-BE49-F238E27FC236}">
                <a16:creationId xmlns:a16="http://schemas.microsoft.com/office/drawing/2014/main" id="{A584DB50-18FA-4658-B01E-2E0667322C04}"/>
              </a:ext>
            </a:extLst>
          </p:cNvPr>
          <p:cNvSpPr txBox="1"/>
          <p:nvPr/>
        </p:nvSpPr>
        <p:spPr>
          <a:xfrm>
            <a:off x="101790" y="1690688"/>
            <a:ext cx="8733985" cy="3046988"/>
          </a:xfrm>
          <a:prstGeom prst="rect">
            <a:avLst/>
          </a:prstGeom>
          <a:noFill/>
        </p:spPr>
        <p:txBody>
          <a:bodyPr wrap="square" rtlCol="0">
            <a:spAutoFit/>
          </a:bodyPr>
          <a:lstStyle/>
          <a:p>
            <a:r>
              <a:rPr lang="en-US" sz="2400" dirty="0">
                <a:latin typeface="Cascadia Code" panose="020B0609020000020004" pitchFamily="49" charset="0"/>
                <a:cs typeface="Cascadia Code" panose="020B0609020000020004" pitchFamily="49" charset="0"/>
              </a:rPr>
              <a:t>private static void </a:t>
            </a:r>
            <a:r>
              <a:rPr lang="en-US" sz="2400" dirty="0" err="1">
                <a:latin typeface="Cascadia Code" panose="020B0609020000020004" pitchFamily="49" charset="0"/>
                <a:cs typeface="Cascadia Code" panose="020B0609020000020004" pitchFamily="49" charset="0"/>
              </a:rPr>
              <a:t>CheckArgument</a:t>
            </a:r>
            <a:r>
              <a:rPr lang="en-US" sz="2400" dirty="0">
                <a:latin typeface="Cascadia Code" panose="020B0609020000020004" pitchFamily="49" charset="0"/>
                <a:cs typeface="Cascadia Code" panose="020B0609020000020004" pitchFamily="49" charset="0"/>
              </a:rPr>
              <a:t>(string value)</a:t>
            </a:r>
          </a:p>
          <a:p>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if(value is null)</a:t>
            </a:r>
          </a:p>
          <a:p>
            <a:r>
              <a:rPr lang="en-US" sz="2400" dirty="0">
                <a:latin typeface="Cascadia Code" panose="020B0609020000020004" pitchFamily="49" charset="0"/>
                <a:cs typeface="Cascadia Code" panose="020B0609020000020004" pitchFamily="49" charset="0"/>
              </a:rPr>
              <a:t>  {</a:t>
            </a:r>
          </a:p>
          <a:p>
            <a:r>
              <a:rPr lang="en-US" sz="2400" dirty="0">
                <a:latin typeface="Cascadia Code" panose="020B0609020000020004" pitchFamily="49" charset="0"/>
                <a:cs typeface="Cascadia Code" panose="020B0609020000020004" pitchFamily="49" charset="0"/>
              </a:rPr>
              <a:t>    throw new </a:t>
            </a:r>
            <a:r>
              <a:rPr lang="en-US" sz="2400" dirty="0" err="1">
                <a:latin typeface="Cascadia Code" panose="020B0609020000020004" pitchFamily="49" charset="0"/>
                <a:cs typeface="Cascadia Code" panose="020B0609020000020004" pitchFamily="49" charset="0"/>
              </a:rPr>
              <a:t>ArgumentNullException</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nameof</a:t>
            </a:r>
            <a:r>
              <a:rPr lang="en-US" sz="2400" dirty="0">
                <a:latin typeface="Cascadia Code" panose="020B0609020000020004" pitchFamily="49" charset="0"/>
                <a:cs typeface="Cascadia Code" panose="020B0609020000020004" pitchFamily="49" charset="0"/>
              </a:rPr>
              <a:t>(value));</a:t>
            </a:r>
          </a:p>
          <a:p>
            <a:r>
              <a:rPr lang="en-US" sz="2400" dirty="0">
                <a:latin typeface="Cascadia Code" panose="020B0609020000020004" pitchFamily="49" charset="0"/>
                <a:cs typeface="Cascadia Code" panose="020B0609020000020004" pitchFamily="49" charset="0"/>
              </a:rPr>
              <a:t>  }</a:t>
            </a:r>
          </a:p>
          <a:p>
            <a:r>
              <a:rPr lang="en-US" sz="2400" dirty="0">
                <a:latin typeface="Cascadia Code" panose="020B0609020000020004" pitchFamily="49" charset="0"/>
                <a:cs typeface="Cascadia Code" panose="020B0609020000020004" pitchFamily="49" charset="0"/>
              </a:rPr>
              <a:t>}</a:t>
            </a:r>
          </a:p>
        </p:txBody>
      </p:sp>
      <p:sp>
        <p:nvSpPr>
          <p:cNvPr id="5" name="Rectangle 4">
            <a:extLst>
              <a:ext uri="{FF2B5EF4-FFF2-40B4-BE49-F238E27FC236}">
                <a16:creationId xmlns:a16="http://schemas.microsoft.com/office/drawing/2014/main" id="{1CE0C244-C08C-43FB-8486-3057D223E93F}"/>
              </a:ext>
            </a:extLst>
          </p:cNvPr>
          <p:cNvSpPr/>
          <p:nvPr/>
        </p:nvSpPr>
        <p:spPr>
          <a:xfrm>
            <a:off x="6096000" y="3790448"/>
            <a:ext cx="5949237" cy="2893100"/>
          </a:xfrm>
          <a:prstGeom prst="rect">
            <a:avLst/>
          </a:prstGeom>
        </p:spPr>
        <p:txBody>
          <a:bodyPr wrap="square">
            <a:spAutoFit/>
          </a:bodyPr>
          <a:lstStyle/>
          <a:p>
            <a:r>
              <a:rPr lang="en-US" sz="1400" dirty="0">
                <a:latin typeface="Cascadia Code" panose="020B0609020000020004" pitchFamily="49" charset="0"/>
                <a:cs typeface="Cascadia Code" panose="020B0609020000020004" pitchFamily="49" charset="0"/>
              </a:rPr>
              <a:t>IL_0000: </a:t>
            </a:r>
            <a:r>
              <a:rPr lang="en-US" sz="1400" dirty="0" err="1">
                <a:latin typeface="Cascadia Code" panose="020B0609020000020004" pitchFamily="49" charset="0"/>
                <a:cs typeface="Cascadia Code" panose="020B0609020000020004" pitchFamily="49" charset="0"/>
              </a:rPr>
              <a:t>nop</a:t>
            </a:r>
            <a:endParaRPr lang="en-US" sz="1400" dirty="0">
              <a:latin typeface="Cascadia Code" panose="020B0609020000020004" pitchFamily="49" charset="0"/>
              <a:cs typeface="Cascadia Code" panose="020B0609020000020004" pitchFamily="49" charset="0"/>
            </a:endParaRPr>
          </a:p>
          <a:p>
            <a:r>
              <a:rPr lang="en-US" sz="1400" dirty="0">
                <a:latin typeface="Cascadia Code" panose="020B0609020000020004" pitchFamily="49" charset="0"/>
                <a:cs typeface="Cascadia Code" panose="020B0609020000020004" pitchFamily="49" charset="0"/>
              </a:rPr>
              <a:t>IL_0001: ldarg.0</a:t>
            </a:r>
          </a:p>
          <a:p>
            <a:r>
              <a:rPr lang="en-US" sz="1400" dirty="0">
                <a:latin typeface="Cascadia Code" panose="020B0609020000020004" pitchFamily="49" charset="0"/>
                <a:cs typeface="Cascadia Code" panose="020B0609020000020004" pitchFamily="49" charset="0"/>
              </a:rPr>
              <a:t>IL_0002: </a:t>
            </a:r>
            <a:r>
              <a:rPr lang="en-US" sz="1400" dirty="0" err="1">
                <a:latin typeface="Cascadia Code" panose="020B0609020000020004" pitchFamily="49" charset="0"/>
                <a:cs typeface="Cascadia Code" panose="020B0609020000020004" pitchFamily="49" charset="0"/>
              </a:rPr>
              <a:t>ldnull</a:t>
            </a:r>
            <a:endParaRPr lang="en-US" sz="1400" dirty="0">
              <a:latin typeface="Cascadia Code" panose="020B0609020000020004" pitchFamily="49" charset="0"/>
              <a:cs typeface="Cascadia Code" panose="020B0609020000020004" pitchFamily="49" charset="0"/>
            </a:endParaRPr>
          </a:p>
          <a:p>
            <a:r>
              <a:rPr lang="en-US" sz="1400" dirty="0">
                <a:latin typeface="Cascadia Code" panose="020B0609020000020004" pitchFamily="49" charset="0"/>
                <a:cs typeface="Cascadia Code" panose="020B0609020000020004" pitchFamily="49" charset="0"/>
              </a:rPr>
              <a:t>IL_0003: </a:t>
            </a:r>
            <a:r>
              <a:rPr lang="en-US" sz="1400" dirty="0" err="1">
                <a:latin typeface="Cascadia Code" panose="020B0609020000020004" pitchFamily="49" charset="0"/>
                <a:cs typeface="Cascadia Code" panose="020B0609020000020004" pitchFamily="49" charset="0"/>
              </a:rPr>
              <a:t>ceq</a:t>
            </a:r>
            <a:endParaRPr lang="en-US" sz="1400" dirty="0">
              <a:latin typeface="Cascadia Code" panose="020B0609020000020004" pitchFamily="49" charset="0"/>
              <a:cs typeface="Cascadia Code" panose="020B0609020000020004" pitchFamily="49" charset="0"/>
            </a:endParaRPr>
          </a:p>
          <a:p>
            <a:r>
              <a:rPr lang="en-US" sz="1400" dirty="0">
                <a:latin typeface="Cascadia Code" panose="020B0609020000020004" pitchFamily="49" charset="0"/>
                <a:cs typeface="Cascadia Code" panose="020B0609020000020004" pitchFamily="49" charset="0"/>
              </a:rPr>
              <a:t>IL_0005: stloc.0</a:t>
            </a:r>
          </a:p>
          <a:p>
            <a:r>
              <a:rPr lang="en-US" sz="1400" dirty="0">
                <a:latin typeface="Cascadia Code" panose="020B0609020000020004" pitchFamily="49" charset="0"/>
                <a:cs typeface="Cascadia Code" panose="020B0609020000020004" pitchFamily="49" charset="0"/>
              </a:rPr>
              <a:t>IL_0006: ldloc.0</a:t>
            </a:r>
          </a:p>
          <a:p>
            <a:r>
              <a:rPr lang="en-US" sz="1400" b="1" dirty="0">
                <a:latin typeface="Cascadia Code" panose="020B0609020000020004" pitchFamily="49" charset="0"/>
                <a:cs typeface="Cascadia Code" panose="020B0609020000020004" pitchFamily="49" charset="0"/>
              </a:rPr>
              <a:t>IL_0007: </a:t>
            </a:r>
            <a:r>
              <a:rPr lang="en-US" sz="1400" b="1" dirty="0" err="1">
                <a:latin typeface="Cascadia Code" panose="020B0609020000020004" pitchFamily="49" charset="0"/>
                <a:cs typeface="Cascadia Code" panose="020B0609020000020004" pitchFamily="49" charset="0"/>
              </a:rPr>
              <a:t>brfalse.s</a:t>
            </a:r>
            <a:r>
              <a:rPr lang="en-US" sz="1400" b="1" dirty="0">
                <a:latin typeface="Cascadia Code" panose="020B0609020000020004" pitchFamily="49" charset="0"/>
                <a:cs typeface="Cascadia Code" panose="020B0609020000020004" pitchFamily="49" charset="0"/>
              </a:rPr>
              <a:t> IL_0015</a:t>
            </a:r>
          </a:p>
          <a:p>
            <a:r>
              <a:rPr lang="en-US" sz="1400" dirty="0">
                <a:latin typeface="Cascadia Code" panose="020B0609020000020004" pitchFamily="49" charset="0"/>
                <a:cs typeface="Cascadia Code" panose="020B0609020000020004" pitchFamily="49" charset="0"/>
              </a:rPr>
              <a:t>IL_0009: </a:t>
            </a:r>
            <a:r>
              <a:rPr lang="en-US" sz="1400" dirty="0" err="1">
                <a:latin typeface="Cascadia Code" panose="020B0609020000020004" pitchFamily="49" charset="0"/>
                <a:cs typeface="Cascadia Code" panose="020B0609020000020004" pitchFamily="49" charset="0"/>
              </a:rPr>
              <a:t>nop</a:t>
            </a:r>
            <a:endParaRPr lang="en-US" sz="1400" dirty="0">
              <a:latin typeface="Cascadia Code" panose="020B0609020000020004" pitchFamily="49" charset="0"/>
              <a:cs typeface="Cascadia Code" panose="020B0609020000020004" pitchFamily="49" charset="0"/>
            </a:endParaRPr>
          </a:p>
          <a:p>
            <a:r>
              <a:rPr lang="en-US" sz="1400" dirty="0">
                <a:latin typeface="Cascadia Code" panose="020B0609020000020004" pitchFamily="49" charset="0"/>
                <a:cs typeface="Cascadia Code" panose="020B0609020000020004" pitchFamily="49" charset="0"/>
              </a:rPr>
              <a:t>IL_000a: </a:t>
            </a:r>
            <a:r>
              <a:rPr lang="en-US" sz="1400" dirty="0" err="1">
                <a:latin typeface="Cascadia Code" panose="020B0609020000020004" pitchFamily="49" charset="0"/>
                <a:cs typeface="Cascadia Code" panose="020B0609020000020004" pitchFamily="49" charset="0"/>
              </a:rPr>
              <a:t>ldstr</a:t>
            </a:r>
            <a:r>
              <a:rPr lang="en-US" sz="1400" dirty="0">
                <a:latin typeface="Cascadia Code" panose="020B0609020000020004" pitchFamily="49" charset="0"/>
                <a:cs typeface="Cascadia Code" panose="020B0609020000020004" pitchFamily="49" charset="0"/>
              </a:rPr>
              <a:t> "value"</a:t>
            </a:r>
          </a:p>
          <a:p>
            <a:r>
              <a:rPr lang="en-US" sz="1400" dirty="0">
                <a:latin typeface="Cascadia Code" panose="020B0609020000020004" pitchFamily="49" charset="0"/>
                <a:cs typeface="Cascadia Code" panose="020B0609020000020004" pitchFamily="49" charset="0"/>
              </a:rPr>
              <a:t>IL_000f: </a:t>
            </a:r>
            <a:r>
              <a:rPr lang="en-US" sz="1400" dirty="0" err="1">
                <a:latin typeface="Cascadia Code" panose="020B0609020000020004" pitchFamily="49" charset="0"/>
                <a:cs typeface="Cascadia Code" panose="020B0609020000020004" pitchFamily="49" charset="0"/>
              </a:rPr>
              <a:t>newobj</a:t>
            </a:r>
            <a:r>
              <a:rPr lang="en-US" sz="1400" dirty="0">
                <a:latin typeface="Cascadia Code" panose="020B0609020000020004" pitchFamily="49" charset="0"/>
                <a:cs typeface="Cascadia Code" panose="020B0609020000020004" pitchFamily="49" charset="0"/>
              </a:rPr>
              <a:t> instance void </a:t>
            </a:r>
          </a:p>
          <a:p>
            <a:r>
              <a:rPr lang="en-US" sz="1400" dirty="0">
                <a:latin typeface="Cascadia Code" panose="020B0609020000020004" pitchFamily="49" charset="0"/>
                <a:cs typeface="Cascadia Code" panose="020B0609020000020004" pitchFamily="49" charset="0"/>
              </a:rPr>
              <a:t>  [</a:t>
            </a:r>
            <a:r>
              <a:rPr lang="en-US" sz="1400" dirty="0" err="1">
                <a:latin typeface="Cascadia Code" panose="020B0609020000020004" pitchFamily="49" charset="0"/>
                <a:cs typeface="Cascadia Code" panose="020B0609020000020004" pitchFamily="49" charset="0"/>
              </a:rPr>
              <a:t>mscorlib</a:t>
            </a:r>
            <a:r>
              <a:rPr lang="en-US" sz="1400" dirty="0">
                <a:latin typeface="Cascadia Code" panose="020B0609020000020004" pitchFamily="49" charset="0"/>
                <a:cs typeface="Cascadia Code" panose="020B0609020000020004" pitchFamily="49" charset="0"/>
              </a:rPr>
              <a:t>]</a:t>
            </a:r>
            <a:r>
              <a:rPr lang="en-US" sz="1400" dirty="0" err="1">
                <a:latin typeface="Cascadia Code" panose="020B0609020000020004" pitchFamily="49" charset="0"/>
                <a:cs typeface="Cascadia Code" panose="020B0609020000020004" pitchFamily="49" charset="0"/>
              </a:rPr>
              <a:t>System.ArgumentNullException</a:t>
            </a:r>
            <a:r>
              <a:rPr lang="en-US" sz="1400" dirty="0">
                <a:latin typeface="Cascadia Code" panose="020B0609020000020004" pitchFamily="49" charset="0"/>
                <a:cs typeface="Cascadia Code" panose="020B0609020000020004" pitchFamily="49" charset="0"/>
              </a:rPr>
              <a:t>::.</a:t>
            </a:r>
            <a:r>
              <a:rPr lang="en-US" sz="1400" dirty="0" err="1">
                <a:latin typeface="Cascadia Code" panose="020B0609020000020004" pitchFamily="49" charset="0"/>
                <a:cs typeface="Cascadia Code" panose="020B0609020000020004" pitchFamily="49" charset="0"/>
              </a:rPr>
              <a:t>ctor</a:t>
            </a:r>
            <a:r>
              <a:rPr lang="en-US" sz="1400" dirty="0">
                <a:latin typeface="Cascadia Code" panose="020B0609020000020004" pitchFamily="49" charset="0"/>
                <a:cs typeface="Cascadia Code" panose="020B0609020000020004" pitchFamily="49" charset="0"/>
              </a:rPr>
              <a:t>(string)</a:t>
            </a:r>
          </a:p>
          <a:p>
            <a:r>
              <a:rPr lang="en-US" sz="1400" dirty="0">
                <a:latin typeface="Cascadia Code" panose="020B0609020000020004" pitchFamily="49" charset="0"/>
                <a:cs typeface="Cascadia Code" panose="020B0609020000020004" pitchFamily="49" charset="0"/>
              </a:rPr>
              <a:t>IL_0014: throw</a:t>
            </a:r>
          </a:p>
          <a:p>
            <a:r>
              <a:rPr lang="en-US" sz="1400" dirty="0">
                <a:latin typeface="Cascadia Code" panose="020B0609020000020004" pitchFamily="49" charset="0"/>
                <a:cs typeface="Cascadia Code" panose="020B0609020000020004" pitchFamily="49" charset="0"/>
              </a:rPr>
              <a:t>IL_0015: ret</a:t>
            </a:r>
          </a:p>
        </p:txBody>
      </p:sp>
    </p:spTree>
    <p:extLst>
      <p:ext uri="{BB962C8B-B14F-4D97-AF65-F5344CB8AC3E}">
        <p14:creationId xmlns:p14="http://schemas.microsoft.com/office/powerpoint/2010/main" val="979549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a:t>
            </a:r>
            <a:r>
              <a:rPr lang="en-US" dirty="0" err="1"/>
              <a:t>Goto</a:t>
            </a:r>
            <a:endParaRPr lang="en-US" dirty="0"/>
          </a:p>
        </p:txBody>
      </p:sp>
      <p:sp>
        <p:nvSpPr>
          <p:cNvPr id="6" name="TextBox 5">
            <a:extLst>
              <a:ext uri="{FF2B5EF4-FFF2-40B4-BE49-F238E27FC236}">
                <a16:creationId xmlns:a16="http://schemas.microsoft.com/office/drawing/2014/main" id="{07FA09F7-37BC-4E03-8772-174B697AC7A1}"/>
              </a:ext>
            </a:extLst>
          </p:cNvPr>
          <p:cNvSpPr txBox="1"/>
          <p:nvPr/>
        </p:nvSpPr>
        <p:spPr>
          <a:xfrm>
            <a:off x="1719225" y="3011584"/>
            <a:ext cx="8753550" cy="1446550"/>
          </a:xfrm>
          <a:prstGeom prst="rect">
            <a:avLst/>
          </a:prstGeom>
          <a:noFill/>
        </p:spPr>
        <p:txBody>
          <a:bodyPr wrap="none" rtlCol="0">
            <a:spAutoFit/>
          </a:bodyPr>
          <a:lstStyle/>
          <a:p>
            <a:pPr algn="ctr"/>
            <a:r>
              <a:rPr lang="en-US" sz="8800" dirty="0"/>
              <a:t>1 method…8 </a:t>
            </a:r>
            <a:r>
              <a:rPr lang="en-US" sz="8800" dirty="0" err="1"/>
              <a:t>gotos</a:t>
            </a:r>
            <a:endParaRPr lang="en-US" sz="8800" dirty="0"/>
          </a:p>
        </p:txBody>
      </p:sp>
    </p:spTree>
    <p:extLst>
      <p:ext uri="{BB962C8B-B14F-4D97-AF65-F5344CB8AC3E}">
        <p14:creationId xmlns:p14="http://schemas.microsoft.com/office/powerpoint/2010/main" val="1666424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a:t>
            </a:r>
            <a:r>
              <a:rPr lang="en-US" dirty="0" err="1"/>
              <a:t>Goto</a:t>
            </a:r>
            <a:endParaRPr lang="en-US" dirty="0"/>
          </a:p>
        </p:txBody>
      </p:sp>
      <p:pic>
        <p:nvPicPr>
          <p:cNvPr id="4" name="Picture 3">
            <a:extLst>
              <a:ext uri="{FF2B5EF4-FFF2-40B4-BE49-F238E27FC236}">
                <a16:creationId xmlns:a16="http://schemas.microsoft.com/office/drawing/2014/main" id="{D0B6A8B1-D68F-44E8-B37F-E54B0D01C8D3}"/>
              </a:ext>
            </a:extLst>
          </p:cNvPr>
          <p:cNvPicPr>
            <a:picLocks noChangeAspect="1"/>
          </p:cNvPicPr>
          <p:nvPr/>
        </p:nvPicPr>
        <p:blipFill>
          <a:blip r:embed="rId3"/>
          <a:stretch>
            <a:fillRect/>
          </a:stretch>
        </p:blipFill>
        <p:spPr>
          <a:xfrm>
            <a:off x="2480019" y="1395345"/>
            <a:ext cx="7053312" cy="4754880"/>
          </a:xfrm>
          <a:prstGeom prst="rect">
            <a:avLst/>
          </a:prstGeom>
        </p:spPr>
      </p:pic>
      <p:sp>
        <p:nvSpPr>
          <p:cNvPr id="5" name="Rectangle 4">
            <a:extLst>
              <a:ext uri="{FF2B5EF4-FFF2-40B4-BE49-F238E27FC236}">
                <a16:creationId xmlns:a16="http://schemas.microsoft.com/office/drawing/2014/main" id="{AC7071A1-3B41-4162-8F33-9E3BC735642F}"/>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http://www.psychicdonut.com/wp-content/uploads/2014/06/common-sense-just-because-you-can-doesn-t-mean-you-should.jpg</a:t>
            </a:r>
          </a:p>
        </p:txBody>
      </p:sp>
    </p:spTree>
    <p:extLst>
      <p:ext uri="{BB962C8B-B14F-4D97-AF65-F5344CB8AC3E}">
        <p14:creationId xmlns:p14="http://schemas.microsoft.com/office/powerpoint/2010/main" val="4259573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Async</a:t>
            </a:r>
          </a:p>
        </p:txBody>
      </p:sp>
      <p:sp>
        <p:nvSpPr>
          <p:cNvPr id="5" name="Rectangle 4">
            <a:extLst>
              <a:ext uri="{FF2B5EF4-FFF2-40B4-BE49-F238E27FC236}">
                <a16:creationId xmlns:a16="http://schemas.microsoft.com/office/drawing/2014/main" id="{AC7071A1-3B41-4162-8F33-9E3BC735642F}"/>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http://impossible-world.blogspot.com/2009/08/impossible-structure.html</a:t>
            </a:r>
          </a:p>
        </p:txBody>
      </p:sp>
      <p:sp>
        <p:nvSpPr>
          <p:cNvPr id="6" name="TextBox 5">
            <a:extLst>
              <a:ext uri="{FF2B5EF4-FFF2-40B4-BE49-F238E27FC236}">
                <a16:creationId xmlns:a16="http://schemas.microsoft.com/office/drawing/2014/main" id="{50F08285-4EBE-4D43-86A0-046FB6B11871}"/>
              </a:ext>
            </a:extLst>
          </p:cNvPr>
          <p:cNvSpPr txBox="1"/>
          <p:nvPr/>
        </p:nvSpPr>
        <p:spPr>
          <a:xfrm>
            <a:off x="854089" y="1434840"/>
            <a:ext cx="10490180" cy="584775"/>
          </a:xfrm>
          <a:prstGeom prst="rect">
            <a:avLst/>
          </a:prstGeom>
          <a:noFill/>
        </p:spPr>
        <p:txBody>
          <a:bodyPr wrap="none" rtlCol="0">
            <a:spAutoFit/>
          </a:bodyPr>
          <a:lstStyle/>
          <a:p>
            <a:pPr algn="ctr"/>
            <a:r>
              <a:rPr lang="en-US" sz="3200" dirty="0"/>
              <a:t>Myth: </a:t>
            </a:r>
            <a:r>
              <a:rPr lang="en-US" sz="3200" dirty="0" err="1"/>
              <a:t>Async</a:t>
            </a:r>
            <a:r>
              <a:rPr lang="en-US" sz="3200" dirty="0"/>
              <a:t> code uses new threads, and is always </a:t>
            </a:r>
            <a:r>
              <a:rPr lang="en-US" sz="3200" dirty="0" err="1"/>
              <a:t>async</a:t>
            </a:r>
            <a:endParaRPr lang="en-US" sz="3200" dirty="0"/>
          </a:p>
        </p:txBody>
      </p:sp>
      <p:pic>
        <p:nvPicPr>
          <p:cNvPr id="7" name="Picture 6">
            <a:extLst>
              <a:ext uri="{FF2B5EF4-FFF2-40B4-BE49-F238E27FC236}">
                <a16:creationId xmlns:a16="http://schemas.microsoft.com/office/drawing/2014/main" id="{552B1F41-8673-4E7E-AF53-5AACB928E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815" y="2209624"/>
            <a:ext cx="5176654" cy="3917002"/>
          </a:xfrm>
          <a:prstGeom prst="rect">
            <a:avLst/>
          </a:prstGeom>
        </p:spPr>
      </p:pic>
    </p:spTree>
    <p:extLst>
      <p:ext uri="{BB962C8B-B14F-4D97-AF65-F5344CB8AC3E}">
        <p14:creationId xmlns:p14="http://schemas.microsoft.com/office/powerpoint/2010/main" val="2963434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Async</a:t>
            </a:r>
          </a:p>
        </p:txBody>
      </p:sp>
      <p:sp>
        <p:nvSpPr>
          <p:cNvPr id="8" name="TextBox 7">
            <a:extLst>
              <a:ext uri="{FF2B5EF4-FFF2-40B4-BE49-F238E27FC236}">
                <a16:creationId xmlns:a16="http://schemas.microsoft.com/office/drawing/2014/main" id="{5D1A5DB5-92E6-492E-822A-F8F238E09EEA}"/>
              </a:ext>
            </a:extLst>
          </p:cNvPr>
          <p:cNvSpPr txBox="1"/>
          <p:nvPr/>
        </p:nvSpPr>
        <p:spPr>
          <a:xfrm>
            <a:off x="299720" y="1767220"/>
            <a:ext cx="10509608" cy="3046988"/>
          </a:xfrm>
          <a:prstGeom prst="rect">
            <a:avLst/>
          </a:prstGeom>
          <a:noFill/>
        </p:spPr>
        <p:txBody>
          <a:bodyPr wrap="none" rtlCol="0">
            <a:spAutoFit/>
          </a:bodyPr>
          <a:lstStyle/>
          <a:p>
            <a:r>
              <a:rPr lang="en-US" sz="2400" dirty="0">
                <a:latin typeface="Cascadia Code" panose="020B0609020000020004" pitchFamily="49" charset="0"/>
                <a:cs typeface="Cascadia Code" panose="020B0609020000020004" pitchFamily="49" charset="0"/>
              </a:rPr>
              <a:t>private static </a:t>
            </a:r>
            <a:r>
              <a:rPr lang="en-US" sz="2400" dirty="0" err="1">
                <a:latin typeface="Cascadia Code" panose="020B0609020000020004" pitchFamily="49" charset="0"/>
                <a:cs typeface="Cascadia Code" panose="020B0609020000020004" pitchFamily="49" charset="0"/>
              </a:rPr>
              <a:t>async</a:t>
            </a:r>
            <a:r>
              <a:rPr lang="en-US" sz="2400" dirty="0">
                <a:latin typeface="Cascadia Code" panose="020B0609020000020004" pitchFamily="49" charset="0"/>
                <a:cs typeface="Cascadia Code" panose="020B0609020000020004" pitchFamily="49" charset="0"/>
              </a:rPr>
              <a:t> Task </a:t>
            </a:r>
            <a:r>
              <a:rPr lang="en-US" sz="2400" dirty="0" err="1">
                <a:latin typeface="Cascadia Code" panose="020B0609020000020004" pitchFamily="49" charset="0"/>
                <a:cs typeface="Cascadia Code" panose="020B0609020000020004" pitchFamily="49" charset="0"/>
              </a:rPr>
              <a:t>WriteAsync</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var</a:t>
            </a:r>
            <a:r>
              <a:rPr lang="en-US" sz="2400" dirty="0">
                <a:latin typeface="Cascadia Code" panose="020B0609020000020004" pitchFamily="49" charset="0"/>
                <a:cs typeface="Cascadia Code" panose="020B0609020000020004" pitchFamily="49" charset="0"/>
              </a:rPr>
              <a:t> client = new </a:t>
            </a:r>
            <a:r>
              <a:rPr lang="en-US" sz="2400" dirty="0" err="1">
                <a:latin typeface="Cascadia Code" panose="020B0609020000020004" pitchFamily="49" charset="0"/>
                <a:cs typeface="Cascadia Code" panose="020B0609020000020004" pitchFamily="49" charset="0"/>
              </a:rPr>
              <a:t>HttpClient</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var</a:t>
            </a:r>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vsLiveData</a:t>
            </a:r>
            <a:r>
              <a:rPr lang="en-US" sz="2400" dirty="0">
                <a:latin typeface="Cascadia Code" panose="020B0609020000020004" pitchFamily="49" charset="0"/>
                <a:cs typeface="Cascadia Code" panose="020B0609020000020004" pitchFamily="49" charset="0"/>
              </a:rPr>
              <a:t> = </a:t>
            </a:r>
          </a:p>
          <a:p>
            <a:r>
              <a:rPr lang="en-US" sz="2400" dirty="0">
                <a:latin typeface="Cascadia Code" panose="020B0609020000020004" pitchFamily="49" charset="0"/>
                <a:cs typeface="Cascadia Code" panose="020B0609020000020004" pitchFamily="49" charset="0"/>
              </a:rPr>
              <a:t>    await </a:t>
            </a:r>
            <a:r>
              <a:rPr lang="en-US" sz="2400" dirty="0" err="1">
                <a:latin typeface="Cascadia Code" panose="020B0609020000020004" pitchFamily="49" charset="0"/>
                <a:cs typeface="Cascadia Code" panose="020B0609020000020004" pitchFamily="49" charset="0"/>
              </a:rPr>
              <a:t>client.GetStringAsync</a:t>
            </a:r>
            <a:r>
              <a:rPr lang="en-US" sz="2400" dirty="0">
                <a:latin typeface="Cascadia Code" panose="020B0609020000020004" pitchFamily="49" charset="0"/>
                <a:cs typeface="Cascadia Code" panose="020B0609020000020004" pitchFamily="49" charset="0"/>
              </a:rPr>
              <a:t>("http://www.vslive.com");</a:t>
            </a:r>
          </a:p>
          <a:p>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  await </a:t>
            </a:r>
            <a:r>
              <a:rPr lang="en-US" sz="2400" dirty="0" err="1">
                <a:latin typeface="Cascadia Code" panose="020B0609020000020004" pitchFamily="49" charset="0"/>
                <a:cs typeface="Cascadia Code" panose="020B0609020000020004" pitchFamily="49" charset="0"/>
              </a:rPr>
              <a:t>Console.Out.WriteLineAsync</a:t>
            </a:r>
            <a:r>
              <a:rPr lang="en-US" sz="2400" dirty="0">
                <a:latin typeface="Cascadia Code" panose="020B0609020000020004" pitchFamily="49" charset="0"/>
                <a:cs typeface="Cascadia Code" panose="020B0609020000020004" pitchFamily="49" charset="0"/>
              </a:rPr>
              <a:t>(</a:t>
            </a:r>
            <a:r>
              <a:rPr lang="en-US" sz="2400" dirty="0" err="1">
                <a:latin typeface="Cascadia Code" panose="020B0609020000020004" pitchFamily="49" charset="0"/>
                <a:cs typeface="Cascadia Code" panose="020B0609020000020004" pitchFamily="49" charset="0"/>
              </a:rPr>
              <a:t>vsLiveData</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a:t>
            </a:r>
          </a:p>
        </p:txBody>
      </p:sp>
      <p:sp>
        <p:nvSpPr>
          <p:cNvPr id="9" name="Oval 8">
            <a:extLst>
              <a:ext uri="{FF2B5EF4-FFF2-40B4-BE49-F238E27FC236}">
                <a16:creationId xmlns:a16="http://schemas.microsoft.com/office/drawing/2014/main" id="{528124A4-643A-4565-B269-9BBCA452D21D}"/>
              </a:ext>
            </a:extLst>
          </p:cNvPr>
          <p:cNvSpPr/>
          <p:nvPr/>
        </p:nvSpPr>
        <p:spPr>
          <a:xfrm>
            <a:off x="5988522" y="2493538"/>
            <a:ext cx="487680" cy="477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Oval 9">
            <a:extLst>
              <a:ext uri="{FF2B5EF4-FFF2-40B4-BE49-F238E27FC236}">
                <a16:creationId xmlns:a16="http://schemas.microsoft.com/office/drawing/2014/main" id="{57494928-B148-41D3-BDEB-129735F295EF}"/>
              </a:ext>
            </a:extLst>
          </p:cNvPr>
          <p:cNvSpPr/>
          <p:nvPr/>
        </p:nvSpPr>
        <p:spPr>
          <a:xfrm>
            <a:off x="10709272" y="3220316"/>
            <a:ext cx="487680" cy="477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Oval 10">
            <a:extLst>
              <a:ext uri="{FF2B5EF4-FFF2-40B4-BE49-F238E27FC236}">
                <a16:creationId xmlns:a16="http://schemas.microsoft.com/office/drawing/2014/main" id="{B7843214-9588-4788-851D-C11A6CD1A50E}"/>
              </a:ext>
            </a:extLst>
          </p:cNvPr>
          <p:cNvSpPr/>
          <p:nvPr/>
        </p:nvSpPr>
        <p:spPr>
          <a:xfrm>
            <a:off x="8858207" y="3956578"/>
            <a:ext cx="487680" cy="477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12" name="Elbow Connector 9">
            <a:extLst>
              <a:ext uri="{FF2B5EF4-FFF2-40B4-BE49-F238E27FC236}">
                <a16:creationId xmlns:a16="http://schemas.microsoft.com/office/drawing/2014/main" id="{9C351BEE-07FF-4547-A356-4D2AE3903EEC}"/>
              </a:ext>
            </a:extLst>
          </p:cNvPr>
          <p:cNvCxnSpPr>
            <a:stCxn id="10" idx="4"/>
            <a:endCxn id="13" idx="3"/>
          </p:cNvCxnSpPr>
          <p:nvPr/>
        </p:nvCxnSpPr>
        <p:spPr>
          <a:xfrm rot="5400000">
            <a:off x="10500760" y="4035580"/>
            <a:ext cx="790096" cy="114608"/>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Cloud 12">
            <a:extLst>
              <a:ext uri="{FF2B5EF4-FFF2-40B4-BE49-F238E27FC236}">
                <a16:creationId xmlns:a16="http://schemas.microsoft.com/office/drawing/2014/main" id="{FC754DD3-5D22-48B5-8748-2687DA8F41C2}"/>
              </a:ext>
            </a:extLst>
          </p:cNvPr>
          <p:cNvSpPr/>
          <p:nvPr/>
        </p:nvSpPr>
        <p:spPr>
          <a:xfrm>
            <a:off x="10051104" y="4424613"/>
            <a:ext cx="1574800" cy="110744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IOCP</a:t>
            </a:r>
          </a:p>
        </p:txBody>
      </p:sp>
      <p:cxnSp>
        <p:nvCxnSpPr>
          <p:cNvPr id="14" name="Elbow Connector 18">
            <a:extLst>
              <a:ext uri="{FF2B5EF4-FFF2-40B4-BE49-F238E27FC236}">
                <a16:creationId xmlns:a16="http://schemas.microsoft.com/office/drawing/2014/main" id="{3F952AD2-48C7-451F-A325-3A2860B5787C}"/>
              </a:ext>
            </a:extLst>
          </p:cNvPr>
          <p:cNvCxnSpPr>
            <a:stCxn id="13" idx="1"/>
          </p:cNvCxnSpPr>
          <p:nvPr/>
        </p:nvCxnSpPr>
        <p:spPr>
          <a:xfrm rot="5400000" flipH="1">
            <a:off x="6853581" y="1545951"/>
            <a:ext cx="1042942" cy="6926904"/>
          </a:xfrm>
          <a:prstGeom prst="bentConnector4">
            <a:avLst>
              <a:gd name="adj1" fmla="val -12177"/>
              <a:gd name="adj2" fmla="val 9998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23">
            <a:extLst>
              <a:ext uri="{FF2B5EF4-FFF2-40B4-BE49-F238E27FC236}">
                <a16:creationId xmlns:a16="http://schemas.microsoft.com/office/drawing/2014/main" id="{F3B0DE17-61FE-45F2-9B40-0EF38355D7A2}"/>
              </a:ext>
            </a:extLst>
          </p:cNvPr>
          <p:cNvCxnSpPr>
            <a:stCxn id="11" idx="6"/>
            <a:endCxn id="13" idx="2"/>
          </p:cNvCxnSpPr>
          <p:nvPr/>
        </p:nvCxnSpPr>
        <p:spPr>
          <a:xfrm>
            <a:off x="9345887" y="4195338"/>
            <a:ext cx="710102" cy="782995"/>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26">
            <a:extLst>
              <a:ext uri="{FF2B5EF4-FFF2-40B4-BE49-F238E27FC236}">
                <a16:creationId xmlns:a16="http://schemas.microsoft.com/office/drawing/2014/main" id="{1E8A1121-5CBE-4C1D-90B9-4AF8FEF66C09}"/>
              </a:ext>
            </a:extLst>
          </p:cNvPr>
          <p:cNvCxnSpPr>
            <a:stCxn id="13" idx="0"/>
          </p:cNvCxnSpPr>
          <p:nvPr/>
        </p:nvCxnSpPr>
        <p:spPr>
          <a:xfrm flipH="1" flipV="1">
            <a:off x="416979" y="4877527"/>
            <a:ext cx="11207613" cy="100806"/>
          </a:xfrm>
          <a:prstGeom prst="bentConnector5">
            <a:avLst>
              <a:gd name="adj1" fmla="val -2040"/>
              <a:gd name="adj2" fmla="val -886931"/>
              <a:gd name="adj3" fmla="val 10009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58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Async</a:t>
            </a:r>
          </a:p>
        </p:txBody>
      </p:sp>
      <p:sp>
        <p:nvSpPr>
          <p:cNvPr id="17" name="TextBox 16">
            <a:extLst>
              <a:ext uri="{FF2B5EF4-FFF2-40B4-BE49-F238E27FC236}">
                <a16:creationId xmlns:a16="http://schemas.microsoft.com/office/drawing/2014/main" id="{3CCC8C4F-2C6D-47EB-B6DC-013A7F6FA164}"/>
              </a:ext>
            </a:extLst>
          </p:cNvPr>
          <p:cNvSpPr txBox="1"/>
          <p:nvPr/>
        </p:nvSpPr>
        <p:spPr>
          <a:xfrm>
            <a:off x="660056" y="1849528"/>
            <a:ext cx="10871887" cy="4154984"/>
          </a:xfrm>
          <a:prstGeom prst="rect">
            <a:avLst/>
          </a:prstGeom>
          <a:noFill/>
        </p:spPr>
        <p:txBody>
          <a:bodyPr wrap="none" rtlCol="0">
            <a:spAutoFit/>
          </a:bodyPr>
          <a:lstStyle/>
          <a:p>
            <a:r>
              <a:rPr lang="en-US" sz="2400" dirty="0" err="1">
                <a:latin typeface="Cascadia Code" panose="020B0609020000020004" pitchFamily="49" charset="0"/>
                <a:cs typeface="Cascadia Code" panose="020B0609020000020004" pitchFamily="49" charset="0"/>
              </a:rPr>
              <a:t>NativeOverlapped</a:t>
            </a:r>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intOverlapped</a:t>
            </a:r>
            <a:r>
              <a:rPr lang="en-US" sz="2400" dirty="0">
                <a:latin typeface="Cascadia Code" panose="020B0609020000020004" pitchFamily="49" charset="0"/>
                <a:cs typeface="Cascadia Code" panose="020B0609020000020004" pitchFamily="49" charset="0"/>
              </a:rPr>
              <a:t> = </a:t>
            </a:r>
            <a:r>
              <a:rPr lang="en-US" sz="2400" dirty="0" err="1">
                <a:latin typeface="Cascadia Code" panose="020B0609020000020004" pitchFamily="49" charset="0"/>
                <a:cs typeface="Cascadia Code" panose="020B0609020000020004" pitchFamily="49" charset="0"/>
              </a:rPr>
              <a:t>asyncResult.OverLapped</a:t>
            </a:r>
            <a:r>
              <a:rPr lang="en-US" sz="2400" dirty="0">
                <a:latin typeface="Cascadia Code" panose="020B0609020000020004" pitchFamily="49" charset="0"/>
                <a:cs typeface="Cascadia Code" panose="020B0609020000020004" pitchFamily="49" charset="0"/>
              </a:rPr>
              <a:t>;</a:t>
            </a:r>
          </a:p>
          <a:p>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 ...</a:t>
            </a:r>
          </a:p>
          <a:p>
            <a:endParaRPr lang="en-US" sz="2400" dirty="0">
              <a:latin typeface="Cascadia Code" panose="020B0609020000020004" pitchFamily="49" charset="0"/>
              <a:cs typeface="Cascadia Code" panose="020B0609020000020004" pitchFamily="49" charset="0"/>
            </a:endParaRPr>
          </a:p>
          <a:p>
            <a:r>
              <a:rPr lang="en-US" sz="2400" dirty="0" err="1">
                <a:latin typeface="Cascadia Code" panose="020B0609020000020004" pitchFamily="49" charset="0"/>
                <a:cs typeface="Cascadia Code" panose="020B0609020000020004" pitchFamily="49" charset="0"/>
              </a:rPr>
              <a:t>intOverlapped</a:t>
            </a:r>
            <a:r>
              <a:rPr lang="en-US" sz="2400" dirty="0">
                <a:latin typeface="Cascadia Code" panose="020B0609020000020004" pitchFamily="49" charset="0"/>
                <a:cs typeface="Cascadia Code" panose="020B0609020000020004" pitchFamily="49" charset="0"/>
              </a:rPr>
              <a:t>-&gt;</a:t>
            </a:r>
            <a:r>
              <a:rPr lang="en-US" sz="2400" dirty="0" err="1">
                <a:latin typeface="Cascadia Code" panose="020B0609020000020004" pitchFamily="49" charset="0"/>
                <a:cs typeface="Cascadia Code" panose="020B0609020000020004" pitchFamily="49" charset="0"/>
              </a:rPr>
              <a:t>OffsetLow</a:t>
            </a:r>
            <a:r>
              <a:rPr lang="en-US" sz="2400" dirty="0">
                <a:latin typeface="Cascadia Code" panose="020B0609020000020004" pitchFamily="49" charset="0"/>
                <a:cs typeface="Cascadia Code" panose="020B0609020000020004" pitchFamily="49" charset="0"/>
              </a:rPr>
              <a:t> = (</a:t>
            </a:r>
            <a:r>
              <a:rPr lang="en-US" sz="2400" dirty="0" err="1">
                <a:latin typeface="Cascadia Code" panose="020B0609020000020004" pitchFamily="49" charset="0"/>
                <a:cs typeface="Cascadia Code" panose="020B0609020000020004" pitchFamily="49" charset="0"/>
              </a:rPr>
              <a:t>int</a:t>
            </a:r>
            <a:r>
              <a:rPr lang="en-US" sz="2400" dirty="0">
                <a:latin typeface="Cascadia Code" panose="020B0609020000020004" pitchFamily="49" charset="0"/>
                <a:cs typeface="Cascadia Code" panose="020B0609020000020004" pitchFamily="49" charset="0"/>
              </a:rPr>
              <a:t>)_</a:t>
            </a:r>
            <a:r>
              <a:rPr lang="en-US" sz="2400" dirty="0" err="1">
                <a:latin typeface="Cascadia Code" panose="020B0609020000020004" pitchFamily="49" charset="0"/>
                <a:cs typeface="Cascadia Code" panose="020B0609020000020004" pitchFamily="49" charset="0"/>
              </a:rPr>
              <a:t>pos</a:t>
            </a:r>
            <a:r>
              <a:rPr lang="en-US" sz="2400" dirty="0">
                <a:latin typeface="Cascadia Code" panose="020B0609020000020004" pitchFamily="49" charset="0"/>
                <a:cs typeface="Cascadia Code" panose="020B0609020000020004" pitchFamily="49" charset="0"/>
              </a:rPr>
              <a:t>;</a:t>
            </a:r>
          </a:p>
          <a:p>
            <a:r>
              <a:rPr lang="en-US" sz="2400" dirty="0" err="1">
                <a:latin typeface="Cascadia Code" panose="020B0609020000020004" pitchFamily="49" charset="0"/>
                <a:cs typeface="Cascadia Code" panose="020B0609020000020004" pitchFamily="49" charset="0"/>
              </a:rPr>
              <a:t>intOverlapped</a:t>
            </a:r>
            <a:r>
              <a:rPr lang="en-US" sz="2400" dirty="0">
                <a:latin typeface="Cascadia Code" panose="020B0609020000020004" pitchFamily="49" charset="0"/>
                <a:cs typeface="Cascadia Code" panose="020B0609020000020004" pitchFamily="49" charset="0"/>
              </a:rPr>
              <a:t>-&gt;</a:t>
            </a:r>
            <a:r>
              <a:rPr lang="en-US" sz="2400" dirty="0" err="1">
                <a:latin typeface="Cascadia Code" panose="020B0609020000020004" pitchFamily="49" charset="0"/>
                <a:cs typeface="Cascadia Code" panose="020B0609020000020004" pitchFamily="49" charset="0"/>
              </a:rPr>
              <a:t>OffsetHigh</a:t>
            </a:r>
            <a:r>
              <a:rPr lang="en-US" sz="2400" dirty="0">
                <a:latin typeface="Cascadia Code" panose="020B0609020000020004" pitchFamily="49" charset="0"/>
                <a:cs typeface="Cascadia Code" panose="020B0609020000020004" pitchFamily="49" charset="0"/>
              </a:rPr>
              <a:t> = (</a:t>
            </a:r>
            <a:r>
              <a:rPr lang="en-US" sz="2400" dirty="0" err="1">
                <a:latin typeface="Cascadia Code" panose="020B0609020000020004" pitchFamily="49" charset="0"/>
                <a:cs typeface="Cascadia Code" panose="020B0609020000020004" pitchFamily="49" charset="0"/>
              </a:rPr>
              <a:t>int</a:t>
            </a:r>
            <a:r>
              <a:rPr lang="en-US" sz="2400" dirty="0">
                <a:latin typeface="Cascadia Code" panose="020B0609020000020004" pitchFamily="49" charset="0"/>
                <a:cs typeface="Cascadia Code" panose="020B0609020000020004" pitchFamily="49" charset="0"/>
              </a:rPr>
              <a:t>)(_</a:t>
            </a:r>
            <a:r>
              <a:rPr lang="en-US" sz="2400" dirty="0" err="1">
                <a:latin typeface="Cascadia Code" panose="020B0609020000020004" pitchFamily="49" charset="0"/>
                <a:cs typeface="Cascadia Code" panose="020B0609020000020004" pitchFamily="49" charset="0"/>
              </a:rPr>
              <a:t>pos</a:t>
            </a:r>
            <a:r>
              <a:rPr lang="en-US" sz="2400" dirty="0">
                <a:latin typeface="Cascadia Code" panose="020B0609020000020004" pitchFamily="49" charset="0"/>
                <a:cs typeface="Cascadia Code" panose="020B0609020000020004" pitchFamily="49" charset="0"/>
              </a:rPr>
              <a:t>&gt;&gt;32);</a:t>
            </a:r>
          </a:p>
          <a:p>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 ...</a:t>
            </a:r>
          </a:p>
          <a:p>
            <a:endParaRPr lang="en-US" sz="2400" dirty="0">
              <a:latin typeface="Cascadia Code" panose="020B0609020000020004" pitchFamily="49" charset="0"/>
              <a:cs typeface="Cascadia Code" panose="020B0609020000020004" pitchFamily="49" charset="0"/>
            </a:endParaRPr>
          </a:p>
          <a:p>
            <a:r>
              <a:rPr lang="en-US" sz="2400" dirty="0" err="1">
                <a:latin typeface="Cascadia Code" panose="020B0609020000020004" pitchFamily="49" charset="0"/>
                <a:cs typeface="Cascadia Code" panose="020B0609020000020004" pitchFamily="49" charset="0"/>
              </a:rPr>
              <a:t>int</a:t>
            </a:r>
            <a:r>
              <a:rPr lang="en-US" sz="2400" dirty="0">
                <a:latin typeface="Cascadia Code" panose="020B0609020000020004" pitchFamily="49" charset="0"/>
                <a:cs typeface="Cascadia Code" panose="020B0609020000020004" pitchFamily="49" charset="0"/>
              </a:rPr>
              <a:t> r = </a:t>
            </a:r>
            <a:r>
              <a:rPr lang="en-US" sz="2400" dirty="0" err="1">
                <a:latin typeface="Cascadia Code" panose="020B0609020000020004" pitchFamily="49" charset="0"/>
                <a:cs typeface="Cascadia Code" panose="020B0609020000020004" pitchFamily="49" charset="0"/>
              </a:rPr>
              <a:t>WriteFileNative</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_handle, bytes, offset, </a:t>
            </a:r>
            <a:r>
              <a:rPr lang="en-US" sz="2400" dirty="0" err="1">
                <a:latin typeface="Cascadia Code" panose="020B0609020000020004" pitchFamily="49" charset="0"/>
                <a:cs typeface="Cascadia Code" panose="020B0609020000020004" pitchFamily="49" charset="0"/>
              </a:rPr>
              <a:t>numBytes</a:t>
            </a:r>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intOverlapped</a:t>
            </a:r>
            <a:r>
              <a:rPr lang="en-US" sz="2400" dirty="0">
                <a:latin typeface="Cascadia Code" panose="020B0609020000020004" pitchFamily="49" charset="0"/>
                <a:cs typeface="Cascadia Code" panose="020B0609020000020004" pitchFamily="49" charset="0"/>
              </a:rPr>
              <a:t>, out </a:t>
            </a:r>
            <a:r>
              <a:rPr lang="en-US" sz="2400" dirty="0" err="1">
                <a:latin typeface="Cascadia Code" panose="020B0609020000020004" pitchFamily="49" charset="0"/>
                <a:cs typeface="Cascadia Code" panose="020B0609020000020004" pitchFamily="49" charset="0"/>
              </a:rPr>
              <a:t>hr</a:t>
            </a:r>
            <a:r>
              <a:rPr lang="en-US" sz="24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4199112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Async</a:t>
            </a:r>
          </a:p>
        </p:txBody>
      </p:sp>
      <p:pic>
        <p:nvPicPr>
          <p:cNvPr id="4" name="Picture 3">
            <a:extLst>
              <a:ext uri="{FF2B5EF4-FFF2-40B4-BE49-F238E27FC236}">
                <a16:creationId xmlns:a16="http://schemas.microsoft.com/office/drawing/2014/main" id="{C9B878B7-844A-4F6A-A3CD-044D8F358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850" y="1596749"/>
            <a:ext cx="6490299" cy="4420476"/>
          </a:xfrm>
          <a:prstGeom prst="rect">
            <a:avLst/>
          </a:prstGeom>
        </p:spPr>
      </p:pic>
      <p:sp>
        <p:nvSpPr>
          <p:cNvPr id="5" name="Rectangle 4">
            <a:extLst>
              <a:ext uri="{FF2B5EF4-FFF2-40B4-BE49-F238E27FC236}">
                <a16:creationId xmlns:a16="http://schemas.microsoft.com/office/drawing/2014/main" id="{6ED6B264-FC4F-4C9E-A2A5-A7429434287A}"/>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https://darkdestiny.de/wp-content/uploads/2012/02/ThereIsNoSpoon.jpg</a:t>
            </a:r>
          </a:p>
        </p:txBody>
      </p:sp>
    </p:spTree>
    <p:extLst>
      <p:ext uri="{BB962C8B-B14F-4D97-AF65-F5344CB8AC3E}">
        <p14:creationId xmlns:p14="http://schemas.microsoft.com/office/powerpoint/2010/main" val="1937857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Async</a:t>
            </a:r>
          </a:p>
        </p:txBody>
      </p:sp>
      <p:sp>
        <p:nvSpPr>
          <p:cNvPr id="4" name="TextBox 3">
            <a:extLst>
              <a:ext uri="{FF2B5EF4-FFF2-40B4-BE49-F238E27FC236}">
                <a16:creationId xmlns:a16="http://schemas.microsoft.com/office/drawing/2014/main" id="{513318D3-44E0-42FC-ABF1-3D8A0C4A3CAC}"/>
              </a:ext>
            </a:extLst>
          </p:cNvPr>
          <p:cNvSpPr txBox="1"/>
          <p:nvPr/>
        </p:nvSpPr>
        <p:spPr>
          <a:xfrm>
            <a:off x="1298490" y="2549654"/>
            <a:ext cx="9785051" cy="2677656"/>
          </a:xfrm>
          <a:prstGeom prst="rect">
            <a:avLst/>
          </a:prstGeom>
          <a:noFill/>
        </p:spPr>
        <p:txBody>
          <a:bodyPr wrap="none" rtlCol="0">
            <a:spAutoFit/>
          </a:bodyPr>
          <a:lstStyle/>
          <a:p>
            <a:r>
              <a:rPr lang="en-US" sz="2400" dirty="0">
                <a:latin typeface="Cascadia Code" panose="020B0609020000020004" pitchFamily="49" charset="0"/>
                <a:cs typeface="Cascadia Code" panose="020B0609020000020004" pitchFamily="49" charset="0"/>
              </a:rPr>
              <a:t>[</a:t>
            </a:r>
            <a:r>
              <a:rPr lang="en-US" sz="2400" dirty="0" err="1">
                <a:latin typeface="Cascadia Code" panose="020B0609020000020004" pitchFamily="49" charset="0"/>
                <a:cs typeface="Cascadia Code" panose="020B0609020000020004" pitchFamily="49" charset="0"/>
              </a:rPr>
              <a:t>MethodImplAttribute</a:t>
            </a:r>
            <a:r>
              <a:rPr lang="en-US" sz="2400" dirty="0">
                <a:latin typeface="Cascadia Code" panose="020B0609020000020004" pitchFamily="49" charset="0"/>
                <a:cs typeface="Cascadia Code" panose="020B0609020000020004" pitchFamily="49" charset="0"/>
              </a:rPr>
              <a:t>(</a:t>
            </a:r>
            <a:r>
              <a:rPr lang="en-US" sz="2400" dirty="0" err="1">
                <a:latin typeface="Cascadia Code" panose="020B0609020000020004" pitchFamily="49" charset="0"/>
                <a:cs typeface="Cascadia Code" panose="020B0609020000020004" pitchFamily="49" charset="0"/>
              </a:rPr>
              <a:t>MethodImplOptions.Synchronized</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a:t>
            </a:r>
            <a:r>
              <a:rPr lang="en-US" sz="2400" dirty="0" err="1">
                <a:latin typeface="Cascadia Code" panose="020B0609020000020004" pitchFamily="49" charset="0"/>
                <a:cs typeface="Cascadia Code" panose="020B0609020000020004" pitchFamily="49" charset="0"/>
              </a:rPr>
              <a:t>ComVisible</a:t>
            </a:r>
            <a:r>
              <a:rPr lang="en-US" sz="2400" dirty="0">
                <a:latin typeface="Cascadia Code" panose="020B0609020000020004" pitchFamily="49" charset="0"/>
                <a:cs typeface="Cascadia Code" panose="020B0609020000020004" pitchFamily="49" charset="0"/>
              </a:rPr>
              <a:t>(false)]</a:t>
            </a:r>
          </a:p>
          <a:p>
            <a:r>
              <a:rPr lang="en-US" sz="2400" dirty="0">
                <a:latin typeface="Cascadia Code" panose="020B0609020000020004" pitchFamily="49" charset="0"/>
                <a:cs typeface="Cascadia Code" panose="020B0609020000020004" pitchFamily="49" charset="0"/>
              </a:rPr>
              <a:t>public override Task </a:t>
            </a:r>
            <a:r>
              <a:rPr lang="en-US" sz="2400" dirty="0" err="1">
                <a:latin typeface="Cascadia Code" panose="020B0609020000020004" pitchFamily="49" charset="0"/>
                <a:cs typeface="Cascadia Code" panose="020B0609020000020004" pitchFamily="49" charset="0"/>
              </a:rPr>
              <a:t>WriteLineAsync</a:t>
            </a:r>
            <a:r>
              <a:rPr lang="en-US" sz="2400" dirty="0">
                <a:latin typeface="Cascadia Code" panose="020B0609020000020004" pitchFamily="49" charset="0"/>
                <a:cs typeface="Cascadia Code" panose="020B0609020000020004" pitchFamily="49" charset="0"/>
              </a:rPr>
              <a:t>(String value)</a:t>
            </a:r>
          </a:p>
          <a:p>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WriteLine</a:t>
            </a:r>
            <a:r>
              <a:rPr lang="en-US" sz="2400" dirty="0">
                <a:latin typeface="Cascadia Code" panose="020B0609020000020004" pitchFamily="49" charset="0"/>
                <a:cs typeface="Cascadia Code" panose="020B0609020000020004" pitchFamily="49" charset="0"/>
              </a:rPr>
              <a:t>(value);</a:t>
            </a:r>
          </a:p>
          <a:p>
            <a:r>
              <a:rPr lang="en-US" sz="2400" dirty="0">
                <a:latin typeface="Cascadia Code" panose="020B0609020000020004" pitchFamily="49" charset="0"/>
                <a:cs typeface="Cascadia Code" panose="020B0609020000020004" pitchFamily="49" charset="0"/>
              </a:rPr>
              <a:t>  return </a:t>
            </a:r>
            <a:r>
              <a:rPr lang="en-US" sz="2400" dirty="0" err="1">
                <a:latin typeface="Cascadia Code" panose="020B0609020000020004" pitchFamily="49" charset="0"/>
                <a:cs typeface="Cascadia Code" panose="020B0609020000020004" pitchFamily="49" charset="0"/>
              </a:rPr>
              <a:t>Task.CompletedTask</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a:t>
            </a:r>
          </a:p>
        </p:txBody>
      </p:sp>
      <p:sp>
        <p:nvSpPr>
          <p:cNvPr id="5" name="Rectangle 4">
            <a:extLst>
              <a:ext uri="{FF2B5EF4-FFF2-40B4-BE49-F238E27FC236}">
                <a16:creationId xmlns:a16="http://schemas.microsoft.com/office/drawing/2014/main" id="{95D96E39-5BEF-4BA4-B083-A1478D6A1D9C}"/>
              </a:ext>
            </a:extLst>
          </p:cNvPr>
          <p:cNvSpPr/>
          <p:nvPr/>
        </p:nvSpPr>
        <p:spPr>
          <a:xfrm>
            <a:off x="1623315" y="4444372"/>
            <a:ext cx="4839129" cy="3556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4B9426-A5E6-426F-8A31-924318EB6BDA}"/>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http://referencesource.microsoft.com/#mscorlib/system/io/textwriter.cs,8ca1636fb9d6531f</a:t>
            </a:r>
          </a:p>
        </p:txBody>
      </p:sp>
    </p:spTree>
    <p:extLst>
      <p:ext uri="{BB962C8B-B14F-4D97-AF65-F5344CB8AC3E}">
        <p14:creationId xmlns:p14="http://schemas.microsoft.com/office/powerpoint/2010/main" val="158923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Goals</a:t>
            </a:r>
          </a:p>
          <a:p>
            <a:r>
              <a:rPr lang="en-US" dirty="0"/>
              <a:t>Myths</a:t>
            </a:r>
          </a:p>
          <a:p>
            <a:r>
              <a:rPr lang="en-US" dirty="0"/>
              <a:t>Summary</a:t>
            </a:r>
          </a:p>
        </p:txBody>
      </p:sp>
      <p:sp>
        <p:nvSpPr>
          <p:cNvPr id="4" name="TextBox 3">
            <a:extLst>
              <a:ext uri="{FF2B5EF4-FFF2-40B4-BE49-F238E27FC236}">
                <a16:creationId xmlns:a16="http://schemas.microsoft.com/office/drawing/2014/main" id="{8DBBCDCA-2107-4E8B-88C2-5B1AA2C9D02E}"/>
              </a:ext>
            </a:extLst>
          </p:cNvPr>
          <p:cNvSpPr txBox="1"/>
          <p:nvPr/>
        </p:nvSpPr>
        <p:spPr>
          <a:xfrm>
            <a:off x="320701" y="5292546"/>
            <a:ext cx="11550598" cy="1200329"/>
          </a:xfrm>
          <a:prstGeom prst="rect">
            <a:avLst/>
          </a:prstGeom>
          <a:noFill/>
        </p:spPr>
        <p:txBody>
          <a:bodyPr wrap="none" rtlCol="0">
            <a:spAutoFit/>
          </a:bodyPr>
          <a:lstStyle/>
          <a:p>
            <a:pPr algn="ctr"/>
            <a:r>
              <a:rPr lang="en-US" sz="2400" dirty="0"/>
              <a:t>Remember…</a:t>
            </a:r>
          </a:p>
          <a:p>
            <a:pPr algn="ctr"/>
            <a:r>
              <a:rPr lang="en-US" sz="2400" dirty="0"/>
              <a:t>https://github.com/JasonBock/BustingDotNetMyths</a:t>
            </a:r>
          </a:p>
          <a:p>
            <a:pPr algn="ctr"/>
            <a:r>
              <a:rPr lang="en-US" sz="2400" dirty="0"/>
              <a:t>https://github.com/JasonBock/Presentations/blob/master/Busting%20.NET%20Myths.pptx</a:t>
            </a:r>
          </a:p>
        </p:txBody>
      </p:sp>
    </p:spTree>
    <p:extLst>
      <p:ext uri="{BB962C8B-B14F-4D97-AF65-F5344CB8AC3E}">
        <p14:creationId xmlns:p14="http://schemas.microsoft.com/office/powerpoint/2010/main" val="1694529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Async</a:t>
            </a:r>
          </a:p>
        </p:txBody>
      </p:sp>
      <p:sp>
        <p:nvSpPr>
          <p:cNvPr id="6" name="TextBox 5">
            <a:extLst>
              <a:ext uri="{FF2B5EF4-FFF2-40B4-BE49-F238E27FC236}">
                <a16:creationId xmlns:a16="http://schemas.microsoft.com/office/drawing/2014/main" id="{F2AFFA71-C333-4150-8EA6-24226B533434}"/>
              </a:ext>
            </a:extLst>
          </p:cNvPr>
          <p:cNvSpPr txBox="1"/>
          <p:nvPr/>
        </p:nvSpPr>
        <p:spPr>
          <a:xfrm>
            <a:off x="2290310" y="2955026"/>
            <a:ext cx="7611379" cy="1569660"/>
          </a:xfrm>
          <a:prstGeom prst="rect">
            <a:avLst/>
          </a:prstGeom>
          <a:noFill/>
        </p:spPr>
        <p:txBody>
          <a:bodyPr wrap="none" rtlCol="0">
            <a:spAutoFit/>
          </a:bodyPr>
          <a:lstStyle/>
          <a:p>
            <a:r>
              <a:rPr lang="en-US" sz="2400" dirty="0">
                <a:latin typeface="Cascadia Code" panose="020B0609020000020004" pitchFamily="49" charset="0"/>
                <a:cs typeface="Cascadia Code" panose="020B0609020000020004" pitchFamily="49" charset="0"/>
              </a:rPr>
              <a:t>private static </a:t>
            </a:r>
            <a:r>
              <a:rPr lang="en-US" sz="2400" dirty="0" err="1">
                <a:latin typeface="Cascadia Code" panose="020B0609020000020004" pitchFamily="49" charset="0"/>
                <a:cs typeface="Cascadia Code" panose="020B0609020000020004" pitchFamily="49" charset="0"/>
              </a:rPr>
              <a:t>async</a:t>
            </a:r>
            <a:r>
              <a:rPr lang="en-US" sz="2400" dirty="0">
                <a:latin typeface="Cascadia Code" panose="020B0609020000020004" pitchFamily="49" charset="0"/>
                <a:cs typeface="Cascadia Code" panose="020B0609020000020004" pitchFamily="49" charset="0"/>
              </a:rPr>
              <a:t> Task </a:t>
            </a:r>
            <a:r>
              <a:rPr lang="en-US" sz="2400" dirty="0" err="1">
                <a:latin typeface="Cascadia Code" panose="020B0609020000020004" pitchFamily="49" charset="0"/>
                <a:cs typeface="Cascadia Code" panose="020B0609020000020004" pitchFamily="49" charset="0"/>
              </a:rPr>
              <a:t>RunNewTask</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await </a:t>
            </a:r>
            <a:r>
              <a:rPr lang="en-US" sz="2400" dirty="0" err="1">
                <a:latin typeface="Cascadia Code" panose="020B0609020000020004" pitchFamily="49" charset="0"/>
                <a:cs typeface="Cascadia Code" panose="020B0609020000020004" pitchFamily="49" charset="0"/>
              </a:rPr>
              <a:t>Task.Run</a:t>
            </a:r>
            <a:r>
              <a:rPr lang="en-US" sz="2400" dirty="0">
                <a:latin typeface="Cascadia Code" panose="020B0609020000020004" pitchFamily="49" charset="0"/>
                <a:cs typeface="Cascadia Code" panose="020B0609020000020004" pitchFamily="49" charset="0"/>
              </a:rPr>
              <a:t>(() =&gt; </a:t>
            </a:r>
            <a:r>
              <a:rPr lang="en-US" sz="2400" dirty="0" err="1">
                <a:latin typeface="Cascadia Code" panose="020B0609020000020004" pitchFamily="49" charset="0"/>
                <a:cs typeface="Cascadia Code" panose="020B0609020000020004" pitchFamily="49" charset="0"/>
              </a:rPr>
              <a:t>Task.Delay</a:t>
            </a:r>
            <a:r>
              <a:rPr lang="en-US" sz="2400" dirty="0">
                <a:latin typeface="Cascadia Code" panose="020B0609020000020004" pitchFamily="49" charset="0"/>
                <a:cs typeface="Cascadia Code" panose="020B0609020000020004" pitchFamily="49" charset="0"/>
              </a:rPr>
              <a:t>(1000));</a:t>
            </a:r>
          </a:p>
          <a:p>
            <a:r>
              <a:rPr lang="en-US" sz="24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2397585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Concatenation</a:t>
            </a:r>
          </a:p>
        </p:txBody>
      </p:sp>
      <p:sp>
        <p:nvSpPr>
          <p:cNvPr id="5" name="Rectangle 4">
            <a:extLst>
              <a:ext uri="{FF2B5EF4-FFF2-40B4-BE49-F238E27FC236}">
                <a16:creationId xmlns:a16="http://schemas.microsoft.com/office/drawing/2014/main" id="{6ED6B264-FC4F-4C9E-A2A5-A7429434287A}"/>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http://cdn.moneycrashers.com/wp-content/uploads/2016/08/people-arguing.jpg</a:t>
            </a:r>
          </a:p>
        </p:txBody>
      </p:sp>
      <p:sp>
        <p:nvSpPr>
          <p:cNvPr id="6" name="TextBox 5">
            <a:extLst>
              <a:ext uri="{FF2B5EF4-FFF2-40B4-BE49-F238E27FC236}">
                <a16:creationId xmlns:a16="http://schemas.microsoft.com/office/drawing/2014/main" id="{5FD7ED32-E1E8-4B2E-9007-B37C15EF6FCA}"/>
              </a:ext>
            </a:extLst>
          </p:cNvPr>
          <p:cNvSpPr txBox="1"/>
          <p:nvPr/>
        </p:nvSpPr>
        <p:spPr>
          <a:xfrm>
            <a:off x="1053369" y="1537585"/>
            <a:ext cx="10085261" cy="584775"/>
          </a:xfrm>
          <a:prstGeom prst="rect">
            <a:avLst/>
          </a:prstGeom>
          <a:noFill/>
        </p:spPr>
        <p:txBody>
          <a:bodyPr wrap="none" rtlCol="0">
            <a:spAutoFit/>
          </a:bodyPr>
          <a:lstStyle/>
          <a:p>
            <a:pPr algn="ctr"/>
            <a:r>
              <a:rPr lang="en-US" sz="3200" dirty="0"/>
              <a:t>Myth: {Insert string concatenation technique here} is bad!</a:t>
            </a:r>
          </a:p>
        </p:txBody>
      </p:sp>
      <p:pic>
        <p:nvPicPr>
          <p:cNvPr id="7" name="Picture 6">
            <a:extLst>
              <a:ext uri="{FF2B5EF4-FFF2-40B4-BE49-F238E27FC236}">
                <a16:creationId xmlns:a16="http://schemas.microsoft.com/office/drawing/2014/main" id="{4161C118-2CAC-4173-90FC-98CF8EE10D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4330" y="2387473"/>
            <a:ext cx="6637020" cy="3730613"/>
          </a:xfrm>
          <a:prstGeom prst="rect">
            <a:avLst/>
          </a:prstGeom>
        </p:spPr>
      </p:pic>
    </p:spTree>
    <p:extLst>
      <p:ext uri="{BB962C8B-B14F-4D97-AF65-F5344CB8AC3E}">
        <p14:creationId xmlns:p14="http://schemas.microsoft.com/office/powerpoint/2010/main" val="108473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Concatenation</a:t>
            </a:r>
          </a:p>
        </p:txBody>
      </p:sp>
      <p:sp>
        <p:nvSpPr>
          <p:cNvPr id="8" name="TextBox 7">
            <a:extLst>
              <a:ext uri="{FF2B5EF4-FFF2-40B4-BE49-F238E27FC236}">
                <a16:creationId xmlns:a16="http://schemas.microsoft.com/office/drawing/2014/main" id="{E2443C77-3E0B-4416-A3BD-F2F85AECDE75}"/>
              </a:ext>
            </a:extLst>
          </p:cNvPr>
          <p:cNvSpPr txBox="1"/>
          <p:nvPr/>
        </p:nvSpPr>
        <p:spPr>
          <a:xfrm>
            <a:off x="2562019" y="1874805"/>
            <a:ext cx="7067961" cy="4154984"/>
          </a:xfrm>
          <a:prstGeom prst="rect">
            <a:avLst/>
          </a:prstGeom>
          <a:noFill/>
        </p:spPr>
        <p:txBody>
          <a:bodyPr wrap="none" rtlCol="0">
            <a:spAutoFit/>
          </a:bodyPr>
          <a:lstStyle/>
          <a:p>
            <a:r>
              <a:rPr lang="en-US" sz="2400" dirty="0">
                <a:latin typeface="Cascadia Code" panose="020B0609020000020004" pitchFamily="49" charset="0"/>
                <a:cs typeface="Cascadia Code" panose="020B0609020000020004" pitchFamily="49" charset="0"/>
              </a:rPr>
              <a:t>var result = "a" + </a:t>
            </a:r>
            <a:r>
              <a:rPr lang="en-US" sz="2400" dirty="0" err="1">
                <a:latin typeface="Cascadia Code" panose="020B0609020000020004" pitchFamily="49" charset="0"/>
                <a:cs typeface="Cascadia Code" panose="020B0609020000020004" pitchFamily="49" charset="0"/>
              </a:rPr>
              <a:t>someVariable</a:t>
            </a:r>
            <a:r>
              <a:rPr lang="en-US" sz="2400" dirty="0">
                <a:latin typeface="Cascadia Code" panose="020B0609020000020004" pitchFamily="49" charset="0"/>
                <a:cs typeface="Cascadia Code" panose="020B0609020000020004" pitchFamily="49" charset="0"/>
              </a:rPr>
              <a:t> + "c";</a:t>
            </a:r>
          </a:p>
          <a:p>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 Or...</a:t>
            </a:r>
          </a:p>
          <a:p>
            <a:r>
              <a:rPr lang="en-US" sz="2400" dirty="0">
                <a:latin typeface="Cascadia Code" panose="020B0609020000020004" pitchFamily="49" charset="0"/>
                <a:cs typeface="Cascadia Code" panose="020B0609020000020004" pitchFamily="49" charset="0"/>
              </a:rPr>
              <a:t>var builder = new StringBuilder();</a:t>
            </a:r>
          </a:p>
          <a:p>
            <a:r>
              <a:rPr lang="en-US" sz="2400" dirty="0" err="1">
                <a:latin typeface="Cascadia Code" panose="020B0609020000020004" pitchFamily="49" charset="0"/>
                <a:cs typeface="Cascadia Code" panose="020B0609020000020004" pitchFamily="49" charset="0"/>
              </a:rPr>
              <a:t>builder.Append</a:t>
            </a:r>
            <a:r>
              <a:rPr lang="en-US" sz="2400" dirty="0">
                <a:latin typeface="Cascadia Code" panose="020B0609020000020004" pitchFamily="49" charset="0"/>
                <a:cs typeface="Cascadia Code" panose="020B0609020000020004" pitchFamily="49" charset="0"/>
              </a:rPr>
              <a:t>("a");</a:t>
            </a:r>
          </a:p>
          <a:p>
            <a:r>
              <a:rPr lang="en-US" sz="2400" dirty="0" err="1">
                <a:latin typeface="Cascadia Code" panose="020B0609020000020004" pitchFamily="49" charset="0"/>
                <a:cs typeface="Cascadia Code" panose="020B0609020000020004" pitchFamily="49" charset="0"/>
              </a:rPr>
              <a:t>builder.Append</a:t>
            </a:r>
            <a:r>
              <a:rPr lang="en-US" sz="2400" dirty="0">
                <a:latin typeface="Cascadia Code" panose="020B0609020000020004" pitchFamily="49" charset="0"/>
                <a:cs typeface="Cascadia Code" panose="020B0609020000020004" pitchFamily="49" charset="0"/>
              </a:rPr>
              <a:t>(</a:t>
            </a:r>
            <a:r>
              <a:rPr lang="en-US" sz="2400" dirty="0" err="1">
                <a:latin typeface="Cascadia Code" panose="020B0609020000020004" pitchFamily="49" charset="0"/>
                <a:cs typeface="Cascadia Code" panose="020B0609020000020004" pitchFamily="49" charset="0"/>
              </a:rPr>
              <a:t>someVariable</a:t>
            </a:r>
            <a:r>
              <a:rPr lang="en-US" sz="2400" dirty="0">
                <a:latin typeface="Cascadia Code" panose="020B0609020000020004" pitchFamily="49" charset="0"/>
                <a:cs typeface="Cascadia Code" panose="020B0609020000020004" pitchFamily="49" charset="0"/>
              </a:rPr>
              <a:t>);</a:t>
            </a:r>
          </a:p>
          <a:p>
            <a:r>
              <a:rPr lang="en-US" sz="2400" dirty="0" err="1">
                <a:latin typeface="Cascadia Code" panose="020B0609020000020004" pitchFamily="49" charset="0"/>
                <a:cs typeface="Cascadia Code" panose="020B0609020000020004" pitchFamily="49" charset="0"/>
              </a:rPr>
              <a:t>builder.Append</a:t>
            </a:r>
            <a:r>
              <a:rPr lang="en-US" sz="2400" dirty="0">
                <a:latin typeface="Cascadia Code" panose="020B0609020000020004" pitchFamily="49" charset="0"/>
                <a:cs typeface="Cascadia Code" panose="020B0609020000020004" pitchFamily="49" charset="0"/>
              </a:rPr>
              <a:t>("c");</a:t>
            </a:r>
          </a:p>
          <a:p>
            <a:r>
              <a:rPr lang="en-US" sz="2400" dirty="0">
                <a:latin typeface="Cascadia Code" panose="020B0609020000020004" pitchFamily="49" charset="0"/>
                <a:cs typeface="Cascadia Code" panose="020B0609020000020004" pitchFamily="49" charset="0"/>
              </a:rPr>
              <a:t>var result = </a:t>
            </a:r>
            <a:r>
              <a:rPr lang="en-US" sz="2400" dirty="0" err="1">
                <a:latin typeface="Cascadia Code" panose="020B0609020000020004" pitchFamily="49" charset="0"/>
                <a:cs typeface="Cascadia Code" panose="020B0609020000020004" pitchFamily="49" charset="0"/>
              </a:rPr>
              <a:t>builder.ToString</a:t>
            </a:r>
            <a:r>
              <a:rPr lang="en-US" sz="2400" dirty="0">
                <a:latin typeface="Cascadia Code" panose="020B0609020000020004" pitchFamily="49" charset="0"/>
                <a:cs typeface="Cascadia Code" panose="020B0609020000020004" pitchFamily="49" charset="0"/>
              </a:rPr>
              <a:t>();</a:t>
            </a:r>
          </a:p>
          <a:p>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 Or..</a:t>
            </a:r>
          </a:p>
          <a:p>
            <a:r>
              <a:rPr lang="en-US" sz="2400" dirty="0">
                <a:latin typeface="Cascadia Code" panose="020B0609020000020004" pitchFamily="49" charset="0"/>
                <a:cs typeface="Cascadia Code" panose="020B0609020000020004" pitchFamily="49" charset="0"/>
              </a:rPr>
              <a:t>var result = $"a{</a:t>
            </a:r>
            <a:r>
              <a:rPr lang="en-US" sz="2400" dirty="0" err="1">
                <a:latin typeface="Cascadia Code" panose="020B0609020000020004" pitchFamily="49" charset="0"/>
                <a:cs typeface="Cascadia Code" panose="020B0609020000020004" pitchFamily="49" charset="0"/>
              </a:rPr>
              <a:t>someVariable</a:t>
            </a:r>
            <a:r>
              <a:rPr lang="en-US" sz="2400" dirty="0">
                <a:latin typeface="Cascadia Code" panose="020B0609020000020004" pitchFamily="49" charset="0"/>
                <a:cs typeface="Cascadia Code" panose="020B0609020000020004" pitchFamily="49" charset="0"/>
              </a:rPr>
              <a:t>}c";</a:t>
            </a:r>
          </a:p>
        </p:txBody>
      </p:sp>
    </p:spTree>
    <p:extLst>
      <p:ext uri="{BB962C8B-B14F-4D97-AF65-F5344CB8AC3E}">
        <p14:creationId xmlns:p14="http://schemas.microsoft.com/office/powerpoint/2010/main" val="1477519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BF875-87B9-4570-A3DF-70561A55DFEF}"/>
              </a:ext>
            </a:extLst>
          </p:cNvPr>
          <p:cNvSpPr>
            <a:spLocks noGrp="1"/>
          </p:cNvSpPr>
          <p:nvPr>
            <p:ph type="title"/>
          </p:nvPr>
        </p:nvSpPr>
        <p:spPr/>
        <p:txBody>
          <a:bodyPr/>
          <a:lstStyle/>
          <a:p>
            <a:r>
              <a:rPr lang="en-US" dirty="0"/>
              <a:t>Demo: Measuring Concatenation</a:t>
            </a:r>
          </a:p>
        </p:txBody>
      </p:sp>
      <p:sp>
        <p:nvSpPr>
          <p:cNvPr id="3" name="Text Placeholder 2">
            <a:extLst>
              <a:ext uri="{FF2B5EF4-FFF2-40B4-BE49-F238E27FC236}">
                <a16:creationId xmlns:a16="http://schemas.microsoft.com/office/drawing/2014/main" id="{96FC239B-D4A3-4FD6-96F7-5206488A255F}"/>
              </a:ext>
            </a:extLst>
          </p:cNvPr>
          <p:cNvSpPr>
            <a:spLocks noGrp="1"/>
          </p:cNvSpPr>
          <p:nvPr>
            <p:ph type="body" idx="1"/>
          </p:nvPr>
        </p:nvSpPr>
        <p:spPr/>
        <p:txBody>
          <a:bodyPr/>
          <a:lstStyle/>
          <a:p>
            <a:r>
              <a:rPr lang="en-US" dirty="0"/>
              <a:t>Busting .NET Myths</a:t>
            </a:r>
          </a:p>
        </p:txBody>
      </p:sp>
    </p:spTree>
    <p:extLst>
      <p:ext uri="{BB962C8B-B14F-4D97-AF65-F5344CB8AC3E}">
        <p14:creationId xmlns:p14="http://schemas.microsoft.com/office/powerpoint/2010/main" val="824031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Concatenation</a:t>
            </a:r>
          </a:p>
        </p:txBody>
      </p:sp>
      <p:sp>
        <p:nvSpPr>
          <p:cNvPr id="4" name="TextBox 3">
            <a:extLst>
              <a:ext uri="{FF2B5EF4-FFF2-40B4-BE49-F238E27FC236}">
                <a16:creationId xmlns:a16="http://schemas.microsoft.com/office/drawing/2014/main" id="{13916EE9-728B-4F07-B334-5B01A15253DA}"/>
              </a:ext>
            </a:extLst>
          </p:cNvPr>
          <p:cNvSpPr txBox="1"/>
          <p:nvPr/>
        </p:nvSpPr>
        <p:spPr>
          <a:xfrm>
            <a:off x="955811" y="2675576"/>
            <a:ext cx="10280378" cy="2554545"/>
          </a:xfrm>
          <a:prstGeom prst="rect">
            <a:avLst/>
          </a:prstGeom>
          <a:noFill/>
        </p:spPr>
        <p:txBody>
          <a:bodyPr wrap="none" rtlCol="0">
            <a:spAutoFit/>
          </a:bodyPr>
          <a:lstStyle/>
          <a:p>
            <a:r>
              <a:rPr lang="en-US" sz="2000" dirty="0">
                <a:latin typeface="Cascadia Code" panose="020B0609020000020004" pitchFamily="49" charset="0"/>
                <a:cs typeface="Cascadia Code" panose="020B0609020000020004" pitchFamily="49" charset="0"/>
              </a:rPr>
              <a:t>call string [</a:t>
            </a:r>
            <a:r>
              <a:rPr lang="en-US" sz="2000" dirty="0" err="1">
                <a:latin typeface="Cascadia Code" panose="020B0609020000020004" pitchFamily="49" charset="0"/>
                <a:cs typeface="Cascadia Code" panose="020B0609020000020004" pitchFamily="49" charset="0"/>
              </a:rPr>
              <a:t>System.Runtime</a:t>
            </a:r>
            <a:r>
              <a:rPr lang="en-US" sz="2000" dirty="0">
                <a:latin typeface="Cascadia Code" panose="020B0609020000020004" pitchFamily="49" charset="0"/>
                <a:cs typeface="Cascadia Code" panose="020B0609020000020004" pitchFamily="49" charset="0"/>
              </a:rPr>
              <a:t>]</a:t>
            </a:r>
            <a:r>
              <a:rPr lang="en-US" sz="2000" dirty="0" err="1">
                <a:latin typeface="Cascadia Code" panose="020B0609020000020004" pitchFamily="49" charset="0"/>
                <a:cs typeface="Cascadia Code" panose="020B0609020000020004" pitchFamily="49" charset="0"/>
              </a:rPr>
              <a:t>System.String</a:t>
            </a:r>
            <a:r>
              <a:rPr lang="en-US" sz="2000" dirty="0">
                <a:latin typeface="Cascadia Code" panose="020B0609020000020004" pitchFamily="49" charset="0"/>
                <a:cs typeface="Cascadia Code" panose="020B0609020000020004" pitchFamily="49" charset="0"/>
              </a:rPr>
              <a:t>::</a:t>
            </a:r>
            <a:r>
              <a:rPr lang="en-US" sz="2000" dirty="0" err="1">
                <a:latin typeface="Cascadia Code" panose="020B0609020000020004" pitchFamily="49" charset="0"/>
                <a:cs typeface="Cascadia Code" panose="020B0609020000020004" pitchFamily="49" charset="0"/>
              </a:rPr>
              <a:t>Concat</a:t>
            </a:r>
            <a:r>
              <a:rPr lang="en-US" sz="2000" dirty="0">
                <a:latin typeface="Cascadia Code" panose="020B0609020000020004" pitchFamily="49" charset="0"/>
                <a:cs typeface="Cascadia Code" panose="020B0609020000020004" pitchFamily="49" charset="0"/>
              </a:rPr>
              <a:t>(string[])</a:t>
            </a:r>
          </a:p>
          <a:p>
            <a:endParaRPr lang="en-US" sz="2000" dirty="0">
              <a:latin typeface="Cascadia Code" panose="020B0609020000020004" pitchFamily="49" charset="0"/>
              <a:cs typeface="Cascadia Code" panose="020B0609020000020004" pitchFamily="49" charset="0"/>
            </a:endParaRPr>
          </a:p>
          <a:p>
            <a:r>
              <a:rPr lang="en-US" sz="2000" dirty="0">
                <a:latin typeface="Cascadia Code" panose="020B0609020000020004" pitchFamily="49" charset="0"/>
                <a:cs typeface="Cascadia Code" panose="020B0609020000020004" pitchFamily="49" charset="0"/>
              </a:rPr>
              <a:t>// Or...</a:t>
            </a:r>
          </a:p>
          <a:p>
            <a:r>
              <a:rPr lang="en-US" sz="2000" dirty="0" err="1">
                <a:latin typeface="Cascadia Code" panose="020B0609020000020004" pitchFamily="49" charset="0"/>
                <a:cs typeface="Cascadia Code" panose="020B0609020000020004" pitchFamily="49" charset="0"/>
              </a:rPr>
              <a:t>callvirt</a:t>
            </a:r>
            <a:r>
              <a:rPr lang="en-US" sz="2000" dirty="0">
                <a:latin typeface="Cascadia Code" panose="020B0609020000020004" pitchFamily="49" charset="0"/>
                <a:cs typeface="Cascadia Code" panose="020B0609020000020004" pitchFamily="49" charset="0"/>
              </a:rPr>
              <a:t> instance class [</a:t>
            </a:r>
            <a:r>
              <a:rPr lang="en-US" sz="2000" dirty="0" err="1">
                <a:latin typeface="Cascadia Code" panose="020B0609020000020004" pitchFamily="49" charset="0"/>
                <a:cs typeface="Cascadia Code" panose="020B0609020000020004" pitchFamily="49" charset="0"/>
              </a:rPr>
              <a:t>System.Runtime</a:t>
            </a:r>
            <a:r>
              <a:rPr lang="en-US" sz="2000" dirty="0">
                <a:latin typeface="Cascadia Code" panose="020B0609020000020004" pitchFamily="49" charset="0"/>
                <a:cs typeface="Cascadia Code" panose="020B0609020000020004" pitchFamily="49" charset="0"/>
              </a:rPr>
              <a:t>]</a:t>
            </a:r>
            <a:r>
              <a:rPr lang="en-US" sz="2000" dirty="0" err="1">
                <a:latin typeface="Cascadia Code" panose="020B0609020000020004" pitchFamily="49" charset="0"/>
                <a:cs typeface="Cascadia Code" panose="020B0609020000020004" pitchFamily="49" charset="0"/>
              </a:rPr>
              <a:t>System.Text.StringBuilder</a:t>
            </a:r>
            <a:r>
              <a:rPr lang="en-US" sz="2000" dirty="0">
                <a:latin typeface="Cascadia Code" panose="020B0609020000020004" pitchFamily="49" charset="0"/>
                <a:cs typeface="Cascadia Code" panose="020B0609020000020004" pitchFamily="49" charset="0"/>
              </a:rPr>
              <a:t> </a:t>
            </a: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System.Runtime</a:t>
            </a:r>
            <a:r>
              <a:rPr lang="en-US" sz="2000" dirty="0">
                <a:latin typeface="Cascadia Code" panose="020B0609020000020004" pitchFamily="49" charset="0"/>
                <a:cs typeface="Cascadia Code" panose="020B0609020000020004" pitchFamily="49" charset="0"/>
              </a:rPr>
              <a:t>]</a:t>
            </a:r>
            <a:r>
              <a:rPr lang="en-US" sz="2000" dirty="0" err="1">
                <a:latin typeface="Cascadia Code" panose="020B0609020000020004" pitchFamily="49" charset="0"/>
                <a:cs typeface="Cascadia Code" panose="020B0609020000020004" pitchFamily="49" charset="0"/>
              </a:rPr>
              <a:t>System.Text.StringBuilder</a:t>
            </a:r>
            <a:r>
              <a:rPr lang="en-US" sz="2000" dirty="0">
                <a:latin typeface="Cascadia Code" panose="020B0609020000020004" pitchFamily="49" charset="0"/>
                <a:cs typeface="Cascadia Code" panose="020B0609020000020004" pitchFamily="49" charset="0"/>
              </a:rPr>
              <a:t>::Append(string)</a:t>
            </a:r>
          </a:p>
          <a:p>
            <a:endParaRPr lang="en-US" sz="2000" dirty="0">
              <a:latin typeface="Cascadia Code" panose="020B0609020000020004" pitchFamily="49" charset="0"/>
              <a:cs typeface="Cascadia Code" panose="020B0609020000020004" pitchFamily="49" charset="0"/>
            </a:endParaRPr>
          </a:p>
          <a:p>
            <a:r>
              <a:rPr lang="en-US" sz="2000" dirty="0">
                <a:latin typeface="Cascadia Code" panose="020B0609020000020004" pitchFamily="49" charset="0"/>
                <a:cs typeface="Cascadia Code" panose="020B0609020000020004" pitchFamily="49" charset="0"/>
              </a:rPr>
              <a:t>// Or..</a:t>
            </a:r>
          </a:p>
          <a:p>
            <a:r>
              <a:rPr lang="en-US" sz="2000" dirty="0">
                <a:latin typeface="Cascadia Code" panose="020B0609020000020004" pitchFamily="49" charset="0"/>
                <a:cs typeface="Cascadia Code" panose="020B0609020000020004" pitchFamily="49" charset="0"/>
              </a:rPr>
              <a:t>call string [</a:t>
            </a:r>
            <a:r>
              <a:rPr lang="en-US" sz="2000" dirty="0" err="1">
                <a:latin typeface="Cascadia Code" panose="020B0609020000020004" pitchFamily="49" charset="0"/>
                <a:cs typeface="Cascadia Code" panose="020B0609020000020004" pitchFamily="49" charset="0"/>
              </a:rPr>
              <a:t>System.Runtime</a:t>
            </a:r>
            <a:r>
              <a:rPr lang="en-US" sz="2000" dirty="0">
                <a:latin typeface="Cascadia Code" panose="020B0609020000020004" pitchFamily="49" charset="0"/>
                <a:cs typeface="Cascadia Code" panose="020B0609020000020004" pitchFamily="49" charset="0"/>
              </a:rPr>
              <a:t>]</a:t>
            </a:r>
            <a:r>
              <a:rPr lang="en-US" sz="2000" dirty="0" err="1">
                <a:latin typeface="Cascadia Code" panose="020B0609020000020004" pitchFamily="49" charset="0"/>
                <a:cs typeface="Cascadia Code" panose="020B0609020000020004" pitchFamily="49" charset="0"/>
              </a:rPr>
              <a:t>System.String</a:t>
            </a:r>
            <a:r>
              <a:rPr lang="en-US" sz="2000" dirty="0">
                <a:latin typeface="Cascadia Code" panose="020B0609020000020004" pitchFamily="49" charset="0"/>
                <a:cs typeface="Cascadia Code" panose="020B0609020000020004" pitchFamily="49" charset="0"/>
              </a:rPr>
              <a:t>::Format(string, object[])</a:t>
            </a:r>
          </a:p>
        </p:txBody>
      </p:sp>
    </p:spTree>
    <p:extLst>
      <p:ext uri="{BB962C8B-B14F-4D97-AF65-F5344CB8AC3E}">
        <p14:creationId xmlns:p14="http://schemas.microsoft.com/office/powerpoint/2010/main" val="1712734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Recursion</a:t>
            </a:r>
          </a:p>
        </p:txBody>
      </p:sp>
      <p:sp>
        <p:nvSpPr>
          <p:cNvPr id="8" name="TextBox 7">
            <a:extLst>
              <a:ext uri="{FF2B5EF4-FFF2-40B4-BE49-F238E27FC236}">
                <a16:creationId xmlns:a16="http://schemas.microsoft.com/office/drawing/2014/main" id="{BDAC4FEA-7685-4AA6-A029-2A3B7C7E612B}"/>
              </a:ext>
            </a:extLst>
          </p:cNvPr>
          <p:cNvSpPr txBox="1"/>
          <p:nvPr/>
        </p:nvSpPr>
        <p:spPr>
          <a:xfrm>
            <a:off x="2780829" y="1518006"/>
            <a:ext cx="6630341" cy="584775"/>
          </a:xfrm>
          <a:prstGeom prst="rect">
            <a:avLst/>
          </a:prstGeom>
          <a:noFill/>
        </p:spPr>
        <p:txBody>
          <a:bodyPr wrap="none" rtlCol="0">
            <a:spAutoFit/>
          </a:bodyPr>
          <a:lstStyle/>
          <a:p>
            <a:pPr algn="ctr"/>
            <a:r>
              <a:rPr lang="en-US" sz="3200" dirty="0"/>
              <a:t>Myth: Recursion can blow the stack</a:t>
            </a:r>
          </a:p>
        </p:txBody>
      </p:sp>
      <p:sp>
        <p:nvSpPr>
          <p:cNvPr id="9" name="TextBox 8">
            <a:extLst>
              <a:ext uri="{FF2B5EF4-FFF2-40B4-BE49-F238E27FC236}">
                <a16:creationId xmlns:a16="http://schemas.microsoft.com/office/drawing/2014/main" id="{165C0160-EE52-4A55-8692-EE2B10A2FFD6}"/>
              </a:ext>
            </a:extLst>
          </p:cNvPr>
          <p:cNvSpPr txBox="1"/>
          <p:nvPr/>
        </p:nvSpPr>
        <p:spPr>
          <a:xfrm>
            <a:off x="204721" y="2245021"/>
            <a:ext cx="6468437" cy="4031873"/>
          </a:xfrm>
          <a:prstGeom prst="rect">
            <a:avLst/>
          </a:prstGeom>
          <a:noFill/>
        </p:spPr>
        <p:txBody>
          <a:bodyPr wrap="none" rtlCol="0">
            <a:spAutoFit/>
          </a:bodyPr>
          <a:lstStyle/>
          <a:p>
            <a:r>
              <a:rPr lang="en-US" sz="1600" dirty="0">
                <a:latin typeface="Consolas" panose="020B0609020204030204" pitchFamily="49" charset="0"/>
              </a:rPr>
              <a:t>private </a:t>
            </a:r>
            <a:r>
              <a:rPr lang="en-US" sz="1600" dirty="0" err="1">
                <a:latin typeface="Consolas" panose="020B0609020204030204" pitchFamily="49" charset="0"/>
              </a:rPr>
              <a:t>BigInteger</a:t>
            </a:r>
            <a:r>
              <a:rPr lang="en-US" sz="1600" dirty="0">
                <a:latin typeface="Consolas" panose="020B0609020204030204" pitchFamily="49" charset="0"/>
              </a:rPr>
              <a:t> </a:t>
            </a:r>
            <a:r>
              <a:rPr lang="en-US" sz="1600" dirty="0" err="1">
                <a:latin typeface="Consolas" panose="020B0609020204030204" pitchFamily="49" charset="0"/>
              </a:rPr>
              <a:t>GetIterations</a:t>
            </a:r>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BigInteger</a:t>
            </a:r>
            <a:r>
              <a:rPr lang="en-US" sz="1600" dirty="0">
                <a:latin typeface="Consolas" panose="020B0609020204030204" pitchFamily="49" charset="0"/>
              </a:rPr>
              <a:t> </a:t>
            </a:r>
            <a:r>
              <a:rPr lang="en-US" sz="1600" dirty="0" err="1">
                <a:latin typeface="Consolas" panose="020B0609020204030204" pitchFamily="49" charset="0"/>
              </a:rPr>
              <a:t>currentValue</a:t>
            </a:r>
            <a:r>
              <a:rPr lang="en-US" sz="1600" dirty="0">
                <a:latin typeface="Consolas" panose="020B0609020204030204" pitchFamily="49" charset="0"/>
              </a:rPr>
              <a:t>, </a:t>
            </a:r>
            <a:r>
              <a:rPr lang="en-US" sz="1600" dirty="0" err="1">
                <a:latin typeface="Consolas" panose="020B0609020204030204" pitchFamily="49" charset="0"/>
              </a:rPr>
              <a:t>BigInteger</a:t>
            </a:r>
            <a:r>
              <a:rPr lang="en-US" sz="1600" dirty="0">
                <a:latin typeface="Consolas" panose="020B0609020204030204" pitchFamily="49" charset="0"/>
              </a:rPr>
              <a:t> iterations)</a:t>
            </a:r>
          </a:p>
          <a:p>
            <a:r>
              <a:rPr lang="en-US" sz="1600" dirty="0">
                <a:latin typeface="Consolas" panose="020B0609020204030204" pitchFamily="49" charset="0"/>
              </a:rPr>
              <a:t>{</a:t>
            </a:r>
          </a:p>
          <a:p>
            <a:r>
              <a:rPr lang="en-US" sz="1600" dirty="0">
                <a:latin typeface="Consolas" panose="020B0609020204030204" pitchFamily="49" charset="0"/>
              </a:rPr>
              <a:t>  iterations++;</a:t>
            </a:r>
          </a:p>
          <a:p>
            <a:endParaRPr lang="en-US" sz="1600" dirty="0">
              <a:latin typeface="Consolas" panose="020B0609020204030204" pitchFamily="49" charset="0"/>
            </a:endParaRPr>
          </a:p>
          <a:p>
            <a:r>
              <a:rPr lang="en-US" sz="1600" dirty="0">
                <a:latin typeface="Consolas" panose="020B0609020204030204" pitchFamily="49" charset="0"/>
              </a:rPr>
              <a:t>  </a:t>
            </a:r>
            <a:r>
              <a:rPr lang="en-US" sz="1600" dirty="0" err="1">
                <a:latin typeface="Consolas" panose="020B0609020204030204" pitchFamily="49" charset="0"/>
              </a:rPr>
              <a:t>currentValue</a:t>
            </a:r>
            <a:r>
              <a:rPr lang="en-US" sz="1600" dirty="0">
                <a:latin typeface="Consolas" panose="020B0609020204030204" pitchFamily="49" charset="0"/>
              </a:rPr>
              <a:t> = </a:t>
            </a:r>
            <a:r>
              <a:rPr lang="en-US" sz="1600" dirty="0" err="1">
                <a:latin typeface="Consolas" panose="020B0609020204030204" pitchFamily="49" charset="0"/>
              </a:rPr>
              <a:t>this.GetNextValue</a:t>
            </a:r>
            <a:r>
              <a:rPr lang="en-US" sz="1600" dirty="0">
                <a:latin typeface="Consolas" panose="020B0609020204030204" pitchFamily="49" charset="0"/>
              </a:rPr>
              <a:t>(</a:t>
            </a:r>
            <a:r>
              <a:rPr lang="en-US" sz="1600" dirty="0" err="1">
                <a:latin typeface="Consolas" panose="020B0609020204030204" pitchFamily="49" charset="0"/>
              </a:rPr>
              <a:t>currentValue</a:t>
            </a:r>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  if(</a:t>
            </a:r>
            <a:r>
              <a:rPr lang="en-US" sz="1600" dirty="0" err="1">
                <a:latin typeface="Consolas" panose="020B0609020204030204" pitchFamily="49" charset="0"/>
              </a:rPr>
              <a:t>currentValue</a:t>
            </a:r>
            <a:r>
              <a:rPr lang="en-US" sz="1600" dirty="0">
                <a:latin typeface="Consolas" panose="020B0609020204030204" pitchFamily="49" charset="0"/>
              </a:rPr>
              <a:t> == </a:t>
            </a:r>
            <a:r>
              <a:rPr lang="en-US" sz="1600" dirty="0" err="1">
                <a:latin typeface="Consolas" panose="020B0609020204030204" pitchFamily="49" charset="0"/>
              </a:rPr>
              <a:t>BigInteger.One</a:t>
            </a:r>
            <a:r>
              <a:rPr lang="en-US" sz="1600" dirty="0">
                <a:latin typeface="Consolas" panose="020B0609020204030204" pitchFamily="49" charset="0"/>
              </a:rPr>
              <a:t>)</a:t>
            </a:r>
          </a:p>
          <a:p>
            <a:r>
              <a:rPr lang="en-US" sz="1600" dirty="0">
                <a:latin typeface="Consolas" panose="020B0609020204030204" pitchFamily="49" charset="0"/>
              </a:rPr>
              <a:t>  {</a:t>
            </a:r>
          </a:p>
          <a:p>
            <a:r>
              <a:rPr lang="en-US" sz="1600" dirty="0">
                <a:latin typeface="Consolas" panose="020B0609020204030204" pitchFamily="49" charset="0"/>
              </a:rPr>
              <a:t>    return iterations;</a:t>
            </a:r>
          </a:p>
          <a:p>
            <a:r>
              <a:rPr lang="en-US" sz="1600" dirty="0">
                <a:latin typeface="Consolas" panose="020B0609020204030204" pitchFamily="49" charset="0"/>
              </a:rPr>
              <a:t>  }</a:t>
            </a:r>
          </a:p>
          <a:p>
            <a:r>
              <a:rPr lang="en-US" sz="1600" dirty="0">
                <a:latin typeface="Consolas" panose="020B0609020204030204" pitchFamily="49" charset="0"/>
              </a:rPr>
              <a:t>  else</a:t>
            </a:r>
          </a:p>
          <a:p>
            <a:r>
              <a:rPr lang="en-US" sz="1600" dirty="0">
                <a:latin typeface="Consolas" panose="020B0609020204030204" pitchFamily="49" charset="0"/>
              </a:rPr>
              <a:t>  {</a:t>
            </a:r>
          </a:p>
          <a:p>
            <a:r>
              <a:rPr lang="en-US" sz="1600" dirty="0">
                <a:latin typeface="Consolas" panose="020B0609020204030204" pitchFamily="49" charset="0"/>
              </a:rPr>
              <a:t>    return </a:t>
            </a:r>
            <a:r>
              <a:rPr lang="en-US" sz="1600" dirty="0" err="1">
                <a:latin typeface="Consolas" panose="020B0609020204030204" pitchFamily="49" charset="0"/>
              </a:rPr>
              <a:t>this.GetIterations</a:t>
            </a:r>
            <a:r>
              <a:rPr lang="en-US" sz="1600" dirty="0">
                <a:latin typeface="Consolas" panose="020B0609020204030204" pitchFamily="49" charset="0"/>
              </a:rPr>
              <a:t>(</a:t>
            </a:r>
            <a:r>
              <a:rPr lang="en-US" sz="1600" dirty="0" err="1">
                <a:latin typeface="Consolas" panose="020B0609020204030204" pitchFamily="49" charset="0"/>
              </a:rPr>
              <a:t>currentValue</a:t>
            </a:r>
            <a:r>
              <a:rPr lang="en-US" sz="1600" dirty="0">
                <a:latin typeface="Consolas" panose="020B0609020204030204" pitchFamily="49" charset="0"/>
              </a:rPr>
              <a:t>, iterations);</a:t>
            </a:r>
          </a:p>
          <a:p>
            <a:r>
              <a:rPr lang="en-US" sz="1600" dirty="0">
                <a:latin typeface="Consolas" panose="020B0609020204030204" pitchFamily="49" charset="0"/>
              </a:rPr>
              <a:t>  }</a:t>
            </a:r>
          </a:p>
          <a:p>
            <a:r>
              <a:rPr lang="en-US" sz="1600" dirty="0">
                <a:latin typeface="Consolas" panose="020B0609020204030204" pitchFamily="49" charset="0"/>
              </a:rPr>
              <a:t>}</a:t>
            </a:r>
          </a:p>
        </p:txBody>
      </p:sp>
      <p:sp>
        <p:nvSpPr>
          <p:cNvPr id="10" name="Rectangle 9">
            <a:extLst>
              <a:ext uri="{FF2B5EF4-FFF2-40B4-BE49-F238E27FC236}">
                <a16:creationId xmlns:a16="http://schemas.microsoft.com/office/drawing/2014/main" id="{A01B75B1-841E-497C-97DF-B4D145BD3049}"/>
              </a:ext>
            </a:extLst>
          </p:cNvPr>
          <p:cNvSpPr/>
          <p:nvPr/>
        </p:nvSpPr>
        <p:spPr>
          <a:xfrm>
            <a:off x="1988200" y="5419446"/>
            <a:ext cx="1584960" cy="324574"/>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D2460F9-D597-48C1-950A-018BF01A30C9}"/>
              </a:ext>
            </a:extLst>
          </p:cNvPr>
          <p:cNvPicPr>
            <a:picLocks noChangeAspect="1"/>
          </p:cNvPicPr>
          <p:nvPr/>
        </p:nvPicPr>
        <p:blipFill>
          <a:blip r:embed="rId3"/>
          <a:stretch>
            <a:fillRect/>
          </a:stretch>
        </p:blipFill>
        <p:spPr>
          <a:xfrm>
            <a:off x="6939766" y="3328715"/>
            <a:ext cx="4942807" cy="1348038"/>
          </a:xfrm>
          <a:prstGeom prst="rect">
            <a:avLst/>
          </a:prstGeom>
        </p:spPr>
      </p:pic>
      <p:cxnSp>
        <p:nvCxnSpPr>
          <p:cNvPr id="12" name="Straight Arrow Connector 11">
            <a:extLst>
              <a:ext uri="{FF2B5EF4-FFF2-40B4-BE49-F238E27FC236}">
                <a16:creationId xmlns:a16="http://schemas.microsoft.com/office/drawing/2014/main" id="{E5314AC0-E828-4833-B3D0-415EB957A604}"/>
              </a:ext>
            </a:extLst>
          </p:cNvPr>
          <p:cNvCxnSpPr>
            <a:stCxn id="10" idx="3"/>
            <a:endCxn id="11" idx="1"/>
          </p:cNvCxnSpPr>
          <p:nvPr/>
        </p:nvCxnSpPr>
        <p:spPr>
          <a:xfrm flipV="1">
            <a:off x="3573160" y="4002734"/>
            <a:ext cx="3366606" cy="15789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577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Recursion</a:t>
            </a:r>
          </a:p>
        </p:txBody>
      </p:sp>
      <p:pic>
        <p:nvPicPr>
          <p:cNvPr id="13" name="Picture 12">
            <a:extLst>
              <a:ext uri="{FF2B5EF4-FFF2-40B4-BE49-F238E27FC236}">
                <a16:creationId xmlns:a16="http://schemas.microsoft.com/office/drawing/2014/main" id="{FCF5A000-AFEF-4222-9D3A-DDB4009E7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013" y="1275287"/>
            <a:ext cx="3336358" cy="4848983"/>
          </a:xfrm>
          <a:prstGeom prst="rect">
            <a:avLst/>
          </a:prstGeom>
        </p:spPr>
      </p:pic>
      <p:pic>
        <p:nvPicPr>
          <p:cNvPr id="14" name="Picture 13">
            <a:extLst>
              <a:ext uri="{FF2B5EF4-FFF2-40B4-BE49-F238E27FC236}">
                <a16:creationId xmlns:a16="http://schemas.microsoft.com/office/drawing/2014/main" id="{4FE45DC9-C8E9-4F06-8E74-FA8FD9ACF1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2813" y="2826788"/>
            <a:ext cx="4457700" cy="1514475"/>
          </a:xfrm>
          <a:prstGeom prst="rect">
            <a:avLst/>
          </a:prstGeom>
        </p:spPr>
      </p:pic>
      <p:sp>
        <p:nvSpPr>
          <p:cNvPr id="15" name="Rectangle 14">
            <a:extLst>
              <a:ext uri="{FF2B5EF4-FFF2-40B4-BE49-F238E27FC236}">
                <a16:creationId xmlns:a16="http://schemas.microsoft.com/office/drawing/2014/main" id="{B821361E-7B7D-4D99-86DB-5C66C7A00A5E}"/>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http://users.aber.ac.uk/rob21/Code/Collatz/maths.jpg</a:t>
            </a:r>
          </a:p>
          <a:p>
            <a:pPr algn="r"/>
            <a:r>
              <a:rPr lang="en-US" sz="1200" dirty="0">
                <a:latin typeface="+mj-lt"/>
                <a:cs typeface="Calibri" pitchFamily="34" charset="0"/>
              </a:rPr>
              <a:t>http://xkcd.com/710/</a:t>
            </a:r>
          </a:p>
        </p:txBody>
      </p:sp>
    </p:spTree>
    <p:extLst>
      <p:ext uri="{BB962C8B-B14F-4D97-AF65-F5344CB8AC3E}">
        <p14:creationId xmlns:p14="http://schemas.microsoft.com/office/powerpoint/2010/main" val="2549523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Recursion</a:t>
            </a:r>
          </a:p>
        </p:txBody>
      </p:sp>
      <p:sp>
        <p:nvSpPr>
          <p:cNvPr id="6" name="TextBox 5">
            <a:extLst>
              <a:ext uri="{FF2B5EF4-FFF2-40B4-BE49-F238E27FC236}">
                <a16:creationId xmlns:a16="http://schemas.microsoft.com/office/drawing/2014/main" id="{CA53BF57-F634-41AA-8E65-5264B2EE0B87}"/>
              </a:ext>
            </a:extLst>
          </p:cNvPr>
          <p:cNvSpPr txBox="1"/>
          <p:nvPr/>
        </p:nvSpPr>
        <p:spPr>
          <a:xfrm>
            <a:off x="1294044" y="3013501"/>
            <a:ext cx="9603911" cy="830997"/>
          </a:xfrm>
          <a:prstGeom prst="rect">
            <a:avLst/>
          </a:prstGeom>
          <a:noFill/>
        </p:spPr>
        <p:txBody>
          <a:bodyPr wrap="none" rtlCol="0">
            <a:spAutoFit/>
          </a:bodyPr>
          <a:lstStyle/>
          <a:p>
            <a:r>
              <a:rPr lang="en-US" sz="2400" dirty="0">
                <a:latin typeface="Cascadia Code" panose="020B0609020000020004" pitchFamily="49" charset="0"/>
                <a:cs typeface="Cascadia Code" panose="020B0609020000020004" pitchFamily="49" charset="0"/>
              </a:rPr>
              <a:t>private </a:t>
            </a:r>
            <a:r>
              <a:rPr lang="en-US" sz="2400" dirty="0" err="1">
                <a:latin typeface="Cascadia Code" panose="020B0609020000020004" pitchFamily="49" charset="0"/>
                <a:cs typeface="Cascadia Code" panose="020B0609020000020004" pitchFamily="49" charset="0"/>
              </a:rPr>
              <a:t>BigInteger</a:t>
            </a:r>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GetNextValue</a:t>
            </a:r>
            <a:r>
              <a:rPr lang="en-US" sz="2400" dirty="0">
                <a:latin typeface="Cascadia Code" panose="020B0609020000020004" pitchFamily="49" charset="0"/>
                <a:cs typeface="Cascadia Code" panose="020B0609020000020004" pitchFamily="49" charset="0"/>
              </a:rPr>
              <a:t>(</a:t>
            </a:r>
            <a:r>
              <a:rPr lang="en-US" sz="2400" dirty="0" err="1">
                <a:latin typeface="Cascadia Code" panose="020B0609020000020004" pitchFamily="49" charset="0"/>
                <a:cs typeface="Cascadia Code" panose="020B0609020000020004" pitchFamily="49" charset="0"/>
              </a:rPr>
              <a:t>BigInteger</a:t>
            </a:r>
            <a:r>
              <a:rPr lang="en-US" sz="2400" dirty="0">
                <a:latin typeface="Cascadia Code" panose="020B0609020000020004" pitchFamily="49" charset="0"/>
                <a:cs typeface="Cascadia Code" panose="020B0609020000020004" pitchFamily="49" charset="0"/>
              </a:rPr>
              <a:t> value) =&gt;</a:t>
            </a:r>
          </a:p>
          <a:p>
            <a:r>
              <a:rPr lang="en-US" sz="2400" dirty="0">
                <a:latin typeface="Cascadia Code" panose="020B0609020000020004" pitchFamily="49" charset="0"/>
                <a:cs typeface="Cascadia Code" panose="020B0609020000020004" pitchFamily="49" charset="0"/>
              </a:rPr>
              <a:t>  value % 2 == 0 ? value / 2 : (3 * value) + 1;</a:t>
            </a:r>
          </a:p>
        </p:txBody>
      </p:sp>
    </p:spTree>
    <p:extLst>
      <p:ext uri="{BB962C8B-B14F-4D97-AF65-F5344CB8AC3E}">
        <p14:creationId xmlns:p14="http://schemas.microsoft.com/office/powerpoint/2010/main" val="33238191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Recursion</a:t>
            </a:r>
          </a:p>
        </p:txBody>
      </p:sp>
      <p:sp>
        <p:nvSpPr>
          <p:cNvPr id="4" name="TextBox 3">
            <a:extLst>
              <a:ext uri="{FF2B5EF4-FFF2-40B4-BE49-F238E27FC236}">
                <a16:creationId xmlns:a16="http://schemas.microsoft.com/office/drawing/2014/main" id="{88EE5209-E54F-4C07-9CFB-9F6FABAAA472}"/>
              </a:ext>
            </a:extLst>
          </p:cNvPr>
          <p:cNvSpPr txBox="1"/>
          <p:nvPr/>
        </p:nvSpPr>
        <p:spPr>
          <a:xfrm>
            <a:off x="1384614" y="1452688"/>
            <a:ext cx="9422772" cy="5262979"/>
          </a:xfrm>
          <a:prstGeom prst="rect">
            <a:avLst/>
          </a:prstGeom>
          <a:noFill/>
        </p:spPr>
        <p:txBody>
          <a:bodyPr wrap="none" rtlCol="0">
            <a:spAutoFit/>
          </a:bodyPr>
          <a:lstStyle/>
          <a:p>
            <a:r>
              <a:rPr lang="en-US" sz="2400" dirty="0">
                <a:latin typeface="Cascadia Code" panose="020B0609020000020004" pitchFamily="49" charset="0"/>
                <a:cs typeface="Cascadia Code" panose="020B0609020000020004" pitchFamily="49" charset="0"/>
              </a:rPr>
              <a:t>private </a:t>
            </a:r>
            <a:r>
              <a:rPr lang="en-US" sz="2400" dirty="0" err="1">
                <a:latin typeface="Cascadia Code" panose="020B0609020000020004" pitchFamily="49" charset="0"/>
                <a:cs typeface="Cascadia Code" panose="020B0609020000020004" pitchFamily="49" charset="0"/>
              </a:rPr>
              <a:t>BigInteger</a:t>
            </a:r>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GetIterations</a:t>
            </a:r>
            <a:r>
              <a:rPr lang="en-US" sz="2400" dirty="0">
                <a:latin typeface="Cascadia Code" panose="020B0609020000020004" pitchFamily="49" charset="0"/>
                <a:cs typeface="Cascadia Code" panose="020B0609020000020004" pitchFamily="49" charset="0"/>
              </a:rPr>
              <a:t>(</a:t>
            </a:r>
            <a:r>
              <a:rPr lang="en-US" sz="2400" dirty="0" err="1">
                <a:latin typeface="Cascadia Code" panose="020B0609020000020004" pitchFamily="49" charset="0"/>
                <a:cs typeface="Cascadia Code" panose="020B0609020000020004" pitchFamily="49" charset="0"/>
              </a:rPr>
              <a:t>BigInteger</a:t>
            </a:r>
            <a:r>
              <a:rPr lang="en-US" sz="2400" dirty="0">
                <a:latin typeface="Cascadia Code" panose="020B0609020000020004" pitchFamily="49" charset="0"/>
                <a:cs typeface="Cascadia Code" panose="020B0609020000020004" pitchFamily="49" charset="0"/>
              </a:rPr>
              <a:t> value)</a:t>
            </a:r>
          </a:p>
          <a:p>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var</a:t>
            </a:r>
            <a:r>
              <a:rPr lang="en-US" sz="2400" dirty="0">
                <a:latin typeface="Cascadia Code" panose="020B0609020000020004" pitchFamily="49" charset="0"/>
                <a:cs typeface="Cascadia Code" panose="020B0609020000020004" pitchFamily="49" charset="0"/>
              </a:rPr>
              <a:t> iterations = 0;</a:t>
            </a:r>
          </a:p>
          <a:p>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var</a:t>
            </a:r>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currentValue</a:t>
            </a:r>
            <a:r>
              <a:rPr lang="en-US" sz="2400" dirty="0">
                <a:latin typeface="Cascadia Code" panose="020B0609020000020004" pitchFamily="49" charset="0"/>
                <a:cs typeface="Cascadia Code" panose="020B0609020000020004" pitchFamily="49" charset="0"/>
              </a:rPr>
              <a:t> = value;</a:t>
            </a:r>
          </a:p>
          <a:p>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  while(</a:t>
            </a:r>
            <a:r>
              <a:rPr lang="en-US" sz="2400" dirty="0" err="1">
                <a:latin typeface="Cascadia Code" panose="020B0609020000020004" pitchFamily="49" charset="0"/>
                <a:cs typeface="Cascadia Code" panose="020B0609020000020004" pitchFamily="49" charset="0"/>
              </a:rPr>
              <a:t>currentValue</a:t>
            </a:r>
            <a:r>
              <a:rPr lang="en-US" sz="2400" dirty="0">
                <a:latin typeface="Cascadia Code" panose="020B0609020000020004" pitchFamily="49" charset="0"/>
                <a:cs typeface="Cascadia Code" panose="020B0609020000020004" pitchFamily="49" charset="0"/>
              </a:rPr>
              <a:t> &gt; 1)</a:t>
            </a:r>
          </a:p>
          <a:p>
            <a:r>
              <a:rPr lang="en-US" sz="2400" dirty="0">
                <a:latin typeface="Cascadia Code" panose="020B0609020000020004" pitchFamily="49" charset="0"/>
                <a:cs typeface="Cascadia Code" panose="020B0609020000020004" pitchFamily="49" charset="0"/>
              </a:rPr>
              <a:t>  {</a:t>
            </a:r>
          </a:p>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currentValue</a:t>
            </a:r>
            <a:r>
              <a:rPr lang="en-US" sz="2400" dirty="0">
                <a:latin typeface="Cascadia Code" panose="020B0609020000020004" pitchFamily="49" charset="0"/>
                <a:cs typeface="Cascadia Code" panose="020B0609020000020004" pitchFamily="49" charset="0"/>
              </a:rPr>
              <a:t> = </a:t>
            </a:r>
            <a:r>
              <a:rPr lang="en-US" sz="2400" dirty="0" err="1">
                <a:latin typeface="Cascadia Code" panose="020B0609020000020004" pitchFamily="49" charset="0"/>
                <a:cs typeface="Cascadia Code" panose="020B0609020000020004" pitchFamily="49" charset="0"/>
              </a:rPr>
              <a:t>this.GetNextValue</a:t>
            </a:r>
            <a:r>
              <a:rPr lang="en-US" sz="2400" dirty="0">
                <a:latin typeface="Cascadia Code" panose="020B0609020000020004" pitchFamily="49" charset="0"/>
                <a:cs typeface="Cascadia Code" panose="020B0609020000020004" pitchFamily="49" charset="0"/>
              </a:rPr>
              <a:t>(</a:t>
            </a:r>
            <a:r>
              <a:rPr lang="en-US" sz="2400" dirty="0" err="1">
                <a:latin typeface="Cascadia Code" panose="020B0609020000020004" pitchFamily="49" charset="0"/>
                <a:cs typeface="Cascadia Code" panose="020B0609020000020004" pitchFamily="49" charset="0"/>
              </a:rPr>
              <a:t>currentValue</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iterations++;</a:t>
            </a:r>
          </a:p>
          <a:p>
            <a:r>
              <a:rPr lang="en-US" sz="2400" dirty="0">
                <a:latin typeface="Cascadia Code" panose="020B0609020000020004" pitchFamily="49" charset="0"/>
                <a:cs typeface="Cascadia Code" panose="020B0609020000020004" pitchFamily="49" charset="0"/>
              </a:rPr>
              <a:t>  }</a:t>
            </a:r>
          </a:p>
          <a:p>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  return iterations;</a:t>
            </a:r>
          </a:p>
          <a:p>
            <a:r>
              <a:rPr lang="en-US" sz="24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265465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Recursion</a:t>
            </a:r>
          </a:p>
        </p:txBody>
      </p:sp>
      <p:sp>
        <p:nvSpPr>
          <p:cNvPr id="5" name="TextBox 4">
            <a:extLst>
              <a:ext uri="{FF2B5EF4-FFF2-40B4-BE49-F238E27FC236}">
                <a16:creationId xmlns:a16="http://schemas.microsoft.com/office/drawing/2014/main" id="{81C6E686-C157-467D-ABCD-45CCB49BC279}"/>
              </a:ext>
            </a:extLst>
          </p:cNvPr>
          <p:cNvSpPr txBox="1"/>
          <p:nvPr/>
        </p:nvSpPr>
        <p:spPr>
          <a:xfrm>
            <a:off x="119464" y="2672588"/>
            <a:ext cx="12072536" cy="2800767"/>
          </a:xfrm>
          <a:prstGeom prst="rect">
            <a:avLst/>
          </a:prstGeom>
          <a:noFill/>
        </p:spPr>
        <p:txBody>
          <a:bodyPr wrap="none" rtlCol="0">
            <a:spAutoFit/>
          </a:bodyPr>
          <a:lstStyle/>
          <a:p>
            <a:r>
              <a:rPr lang="en-US" sz="2200" dirty="0">
                <a:latin typeface="Cascadia Code" panose="020B0609020000020004" pitchFamily="49" charset="0"/>
                <a:cs typeface="Cascadia Code" panose="020B0609020000020004" pitchFamily="49" charset="0"/>
              </a:rPr>
              <a:t>IL_0022:  ldarg.2</a:t>
            </a:r>
          </a:p>
          <a:p>
            <a:r>
              <a:rPr lang="en-US" sz="2200" dirty="0">
                <a:latin typeface="Cascadia Code" panose="020B0609020000020004" pitchFamily="49" charset="0"/>
                <a:cs typeface="Cascadia Code" panose="020B0609020000020004" pitchFamily="49" charset="0"/>
              </a:rPr>
              <a:t>tail.</a:t>
            </a:r>
          </a:p>
          <a:p>
            <a:r>
              <a:rPr lang="en-US" sz="2200" dirty="0">
                <a:latin typeface="Cascadia Code" panose="020B0609020000020004" pitchFamily="49" charset="0"/>
                <a:cs typeface="Cascadia Code" panose="020B0609020000020004" pitchFamily="49" charset="0"/>
              </a:rPr>
              <a:t>IL_0023:  call instance </a:t>
            </a:r>
            <a:r>
              <a:rPr lang="en-US" sz="2200" dirty="0" err="1">
                <a:latin typeface="Cascadia Code" panose="020B0609020000020004" pitchFamily="49" charset="0"/>
                <a:cs typeface="Cascadia Code" panose="020B0609020000020004" pitchFamily="49" charset="0"/>
              </a:rPr>
              <a:t>valuetype</a:t>
            </a:r>
            <a:r>
              <a:rPr lang="en-US" sz="2200" dirty="0">
                <a:latin typeface="Cascadia Code" panose="020B0609020000020004" pitchFamily="49" charset="0"/>
                <a:cs typeface="Cascadia Code" panose="020B0609020000020004" pitchFamily="49" charset="0"/>
              </a:rPr>
              <a:t> </a:t>
            </a:r>
          </a:p>
          <a:p>
            <a:r>
              <a:rPr lang="en-US" sz="2200" dirty="0">
                <a:latin typeface="Cascadia Code" panose="020B0609020000020004" pitchFamily="49" charset="0"/>
                <a:cs typeface="Cascadia Code" panose="020B0609020000020004" pitchFamily="49" charset="0"/>
              </a:rPr>
              <a:t>  [</a:t>
            </a:r>
            <a:r>
              <a:rPr lang="en-US" sz="2200" dirty="0" err="1">
                <a:latin typeface="Cascadia Code" panose="020B0609020000020004" pitchFamily="49" charset="0"/>
                <a:cs typeface="Cascadia Code" panose="020B0609020000020004" pitchFamily="49" charset="0"/>
              </a:rPr>
              <a:t>System.Numerics</a:t>
            </a:r>
            <a:r>
              <a:rPr lang="en-US" sz="2200" dirty="0">
                <a:latin typeface="Cascadia Code" panose="020B0609020000020004" pitchFamily="49" charset="0"/>
                <a:cs typeface="Cascadia Code" panose="020B0609020000020004" pitchFamily="49" charset="0"/>
              </a:rPr>
              <a:t>]</a:t>
            </a:r>
            <a:r>
              <a:rPr lang="en-US" sz="2200" dirty="0" err="1">
                <a:latin typeface="Cascadia Code" panose="020B0609020000020004" pitchFamily="49" charset="0"/>
                <a:cs typeface="Cascadia Code" panose="020B0609020000020004" pitchFamily="49" charset="0"/>
              </a:rPr>
              <a:t>System.Numerics.BigInteger</a:t>
            </a:r>
            <a:r>
              <a:rPr lang="en-US" sz="2200" dirty="0">
                <a:latin typeface="Cascadia Code" panose="020B0609020000020004" pitchFamily="49" charset="0"/>
                <a:cs typeface="Cascadia Code" panose="020B0609020000020004" pitchFamily="49" charset="0"/>
              </a:rPr>
              <a:t> </a:t>
            </a:r>
          </a:p>
          <a:p>
            <a:r>
              <a:rPr lang="en-US" sz="2200" dirty="0">
                <a:latin typeface="Cascadia Code" panose="020B0609020000020004" pitchFamily="49" charset="0"/>
                <a:cs typeface="Cascadia Code" panose="020B0609020000020004" pitchFamily="49" charset="0"/>
              </a:rPr>
              <a:t>  </a:t>
            </a:r>
            <a:r>
              <a:rPr lang="en-US" sz="2200" dirty="0" err="1">
                <a:latin typeface="Cascadia Code" panose="020B0609020000020004" pitchFamily="49" charset="0"/>
                <a:cs typeface="Cascadia Code" panose="020B0609020000020004" pitchFamily="49" charset="0"/>
              </a:rPr>
              <a:t>CollatzConjectureWithIL.CollatzConjectureUsingTailCall</a:t>
            </a:r>
            <a:r>
              <a:rPr lang="en-US" sz="2200" dirty="0">
                <a:latin typeface="Cascadia Code" panose="020B0609020000020004" pitchFamily="49" charset="0"/>
                <a:cs typeface="Cascadia Code" panose="020B0609020000020004" pitchFamily="49" charset="0"/>
              </a:rPr>
              <a:t>::</a:t>
            </a:r>
            <a:r>
              <a:rPr lang="en-US" sz="2200" dirty="0" err="1">
                <a:latin typeface="Cascadia Code" panose="020B0609020000020004" pitchFamily="49" charset="0"/>
                <a:cs typeface="Cascadia Code" panose="020B0609020000020004" pitchFamily="49" charset="0"/>
              </a:rPr>
              <a:t>GetIterations</a:t>
            </a:r>
            <a:r>
              <a:rPr lang="en-US" sz="2200" dirty="0">
                <a:latin typeface="Cascadia Code" panose="020B0609020000020004" pitchFamily="49" charset="0"/>
                <a:cs typeface="Cascadia Code" panose="020B0609020000020004" pitchFamily="49" charset="0"/>
              </a:rPr>
              <a:t>(</a:t>
            </a:r>
          </a:p>
          <a:p>
            <a:r>
              <a:rPr lang="en-US" sz="2200" dirty="0">
                <a:latin typeface="Cascadia Code" panose="020B0609020000020004" pitchFamily="49" charset="0"/>
                <a:cs typeface="Cascadia Code" panose="020B0609020000020004" pitchFamily="49" charset="0"/>
              </a:rPr>
              <a:t>    </a:t>
            </a:r>
            <a:r>
              <a:rPr lang="en-US" sz="2200" dirty="0" err="1">
                <a:latin typeface="Cascadia Code" panose="020B0609020000020004" pitchFamily="49" charset="0"/>
                <a:cs typeface="Cascadia Code" panose="020B0609020000020004" pitchFamily="49" charset="0"/>
              </a:rPr>
              <a:t>valuetype</a:t>
            </a:r>
            <a:r>
              <a:rPr lang="en-US" sz="2200" dirty="0">
                <a:latin typeface="Cascadia Code" panose="020B0609020000020004" pitchFamily="49" charset="0"/>
                <a:cs typeface="Cascadia Code" panose="020B0609020000020004" pitchFamily="49" charset="0"/>
              </a:rPr>
              <a:t> [</a:t>
            </a:r>
            <a:r>
              <a:rPr lang="en-US" sz="2200" dirty="0" err="1">
                <a:latin typeface="Cascadia Code" panose="020B0609020000020004" pitchFamily="49" charset="0"/>
                <a:cs typeface="Cascadia Code" panose="020B0609020000020004" pitchFamily="49" charset="0"/>
              </a:rPr>
              <a:t>System.Numerics</a:t>
            </a:r>
            <a:r>
              <a:rPr lang="en-US" sz="2200" dirty="0">
                <a:latin typeface="Cascadia Code" panose="020B0609020000020004" pitchFamily="49" charset="0"/>
                <a:cs typeface="Cascadia Code" panose="020B0609020000020004" pitchFamily="49" charset="0"/>
              </a:rPr>
              <a:t>]</a:t>
            </a:r>
            <a:r>
              <a:rPr lang="en-US" sz="2200" dirty="0" err="1">
                <a:latin typeface="Cascadia Code" panose="020B0609020000020004" pitchFamily="49" charset="0"/>
                <a:cs typeface="Cascadia Code" panose="020B0609020000020004" pitchFamily="49" charset="0"/>
              </a:rPr>
              <a:t>System.Numerics.BigInteger</a:t>
            </a:r>
            <a:r>
              <a:rPr lang="en-US" sz="2200" dirty="0">
                <a:latin typeface="Cascadia Code" panose="020B0609020000020004" pitchFamily="49" charset="0"/>
                <a:cs typeface="Cascadia Code" panose="020B0609020000020004" pitchFamily="49" charset="0"/>
              </a:rPr>
              <a:t>,</a:t>
            </a:r>
          </a:p>
          <a:p>
            <a:r>
              <a:rPr lang="en-US" sz="2200" dirty="0">
                <a:latin typeface="Cascadia Code" panose="020B0609020000020004" pitchFamily="49" charset="0"/>
                <a:cs typeface="Cascadia Code" panose="020B0609020000020004" pitchFamily="49" charset="0"/>
              </a:rPr>
              <a:t>    </a:t>
            </a:r>
            <a:r>
              <a:rPr lang="en-US" sz="2200" dirty="0" err="1">
                <a:latin typeface="Cascadia Code" panose="020B0609020000020004" pitchFamily="49" charset="0"/>
                <a:cs typeface="Cascadia Code" panose="020B0609020000020004" pitchFamily="49" charset="0"/>
              </a:rPr>
              <a:t>valuetype</a:t>
            </a:r>
            <a:r>
              <a:rPr lang="en-US" sz="2200" dirty="0">
                <a:latin typeface="Cascadia Code" panose="020B0609020000020004" pitchFamily="49" charset="0"/>
                <a:cs typeface="Cascadia Code" panose="020B0609020000020004" pitchFamily="49" charset="0"/>
              </a:rPr>
              <a:t> [</a:t>
            </a:r>
            <a:r>
              <a:rPr lang="en-US" sz="2200" dirty="0" err="1">
                <a:latin typeface="Cascadia Code" panose="020B0609020000020004" pitchFamily="49" charset="0"/>
                <a:cs typeface="Cascadia Code" panose="020B0609020000020004" pitchFamily="49" charset="0"/>
              </a:rPr>
              <a:t>System.Numerics</a:t>
            </a:r>
            <a:r>
              <a:rPr lang="en-US" sz="2200" dirty="0">
                <a:latin typeface="Cascadia Code" panose="020B0609020000020004" pitchFamily="49" charset="0"/>
                <a:cs typeface="Cascadia Code" panose="020B0609020000020004" pitchFamily="49" charset="0"/>
              </a:rPr>
              <a:t>]</a:t>
            </a:r>
            <a:r>
              <a:rPr lang="en-US" sz="2200" dirty="0" err="1">
                <a:latin typeface="Cascadia Code" panose="020B0609020000020004" pitchFamily="49" charset="0"/>
                <a:cs typeface="Cascadia Code" panose="020B0609020000020004" pitchFamily="49" charset="0"/>
              </a:rPr>
              <a:t>System.Numerics.BigInteger</a:t>
            </a:r>
            <a:r>
              <a:rPr lang="en-US" sz="2200" dirty="0">
                <a:latin typeface="Cascadia Code" panose="020B0609020000020004" pitchFamily="49" charset="0"/>
                <a:cs typeface="Cascadia Code" panose="020B0609020000020004" pitchFamily="49" charset="0"/>
              </a:rPr>
              <a:t>)</a:t>
            </a:r>
          </a:p>
          <a:p>
            <a:r>
              <a:rPr lang="en-US" sz="2200" dirty="0">
                <a:latin typeface="Cascadia Code" panose="020B0609020000020004" pitchFamily="49" charset="0"/>
                <a:cs typeface="Cascadia Code" panose="020B0609020000020004" pitchFamily="49" charset="0"/>
              </a:rPr>
              <a:t>IL_0028:  ret</a:t>
            </a:r>
          </a:p>
        </p:txBody>
      </p:sp>
      <p:sp>
        <p:nvSpPr>
          <p:cNvPr id="6" name="Rectangle 5">
            <a:extLst>
              <a:ext uri="{FF2B5EF4-FFF2-40B4-BE49-F238E27FC236}">
                <a16:creationId xmlns:a16="http://schemas.microsoft.com/office/drawing/2014/main" id="{2423901D-8AB3-485D-B916-23E74D7B4C52}"/>
              </a:ext>
            </a:extLst>
          </p:cNvPr>
          <p:cNvSpPr/>
          <p:nvPr/>
        </p:nvSpPr>
        <p:spPr>
          <a:xfrm>
            <a:off x="119464" y="3064781"/>
            <a:ext cx="919532" cy="324574"/>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698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Goals</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1" cy="453605"/>
          </a:xfrm>
          <a:prstGeom prst="rect">
            <a:avLst/>
          </a:prstGeom>
        </p:spPr>
        <p:txBody>
          <a:bodyPr wrap="square" anchor="ctr" anchorCtr="0">
            <a:noAutofit/>
          </a:bodyPr>
          <a:lstStyle/>
          <a:p>
            <a:pPr algn="r"/>
            <a:r>
              <a:rPr lang="en-US" sz="1200" dirty="0">
                <a:latin typeface="+mj-lt"/>
                <a:cs typeface="Calibri" pitchFamily="34" charset="0"/>
              </a:rPr>
              <a:t>http://media1.giphy.com/media/Ve20ojrMWiTo4/giphy.gif</a:t>
            </a:r>
          </a:p>
        </p:txBody>
      </p:sp>
      <p:pic>
        <p:nvPicPr>
          <p:cNvPr id="6" name="Picture 5">
            <a:extLst>
              <a:ext uri="{FF2B5EF4-FFF2-40B4-BE49-F238E27FC236}">
                <a16:creationId xmlns:a16="http://schemas.microsoft.com/office/drawing/2014/main" id="{3F7DA101-5E8B-460A-942A-6B2A6344AE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230" y="1908311"/>
            <a:ext cx="6721538" cy="3775923"/>
          </a:xfrm>
          <a:prstGeom prst="rect">
            <a:avLst/>
          </a:prstGeom>
        </p:spPr>
      </p:pic>
    </p:spTree>
    <p:extLst>
      <p:ext uri="{BB962C8B-B14F-4D97-AF65-F5344CB8AC3E}">
        <p14:creationId xmlns:p14="http://schemas.microsoft.com/office/powerpoint/2010/main" val="6184190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Recursion</a:t>
            </a:r>
          </a:p>
        </p:txBody>
      </p:sp>
      <p:pic>
        <p:nvPicPr>
          <p:cNvPr id="7" name="Picture 6">
            <a:extLst>
              <a:ext uri="{FF2B5EF4-FFF2-40B4-BE49-F238E27FC236}">
                <a16:creationId xmlns:a16="http://schemas.microsoft.com/office/drawing/2014/main" id="{C3D07EE0-31BA-4EAD-A7EB-734EC24011D1}"/>
              </a:ext>
            </a:extLst>
          </p:cNvPr>
          <p:cNvPicPr>
            <a:picLocks noChangeAspect="1"/>
          </p:cNvPicPr>
          <p:nvPr/>
        </p:nvPicPr>
        <p:blipFill>
          <a:blip r:embed="rId3"/>
          <a:stretch>
            <a:fillRect/>
          </a:stretch>
        </p:blipFill>
        <p:spPr>
          <a:xfrm>
            <a:off x="975598" y="2216947"/>
            <a:ext cx="10240804" cy="3410426"/>
          </a:xfrm>
          <a:prstGeom prst="rect">
            <a:avLst/>
          </a:prstGeom>
        </p:spPr>
      </p:pic>
    </p:spTree>
    <p:extLst>
      <p:ext uri="{BB962C8B-B14F-4D97-AF65-F5344CB8AC3E}">
        <p14:creationId xmlns:p14="http://schemas.microsoft.com/office/powerpoint/2010/main" val="1479733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BDBB-66D1-4AC6-9520-C579B3625489}"/>
              </a:ext>
            </a:extLst>
          </p:cNvPr>
          <p:cNvSpPr>
            <a:spLocks noGrp="1"/>
          </p:cNvSpPr>
          <p:nvPr>
            <p:ph type="title"/>
          </p:nvPr>
        </p:nvSpPr>
        <p:spPr/>
        <p:txBody>
          <a:bodyPr/>
          <a:lstStyle/>
          <a:p>
            <a:r>
              <a:rPr lang="en-US" dirty="0"/>
              <a:t>Demo: Assembly Creation With IL</a:t>
            </a:r>
          </a:p>
        </p:txBody>
      </p:sp>
      <p:sp>
        <p:nvSpPr>
          <p:cNvPr id="3" name="Text Placeholder 2">
            <a:extLst>
              <a:ext uri="{FF2B5EF4-FFF2-40B4-BE49-F238E27FC236}">
                <a16:creationId xmlns:a16="http://schemas.microsoft.com/office/drawing/2014/main" id="{FF8B714D-7A3F-47F7-86AD-BCCEBF0C89E6}"/>
              </a:ext>
            </a:extLst>
          </p:cNvPr>
          <p:cNvSpPr>
            <a:spLocks noGrp="1"/>
          </p:cNvSpPr>
          <p:nvPr>
            <p:ph type="body" idx="1"/>
          </p:nvPr>
        </p:nvSpPr>
        <p:spPr/>
        <p:txBody>
          <a:bodyPr/>
          <a:lstStyle/>
          <a:p>
            <a:r>
              <a:rPr lang="en-US" dirty="0"/>
              <a:t>Busting .NET Myths</a:t>
            </a:r>
          </a:p>
        </p:txBody>
      </p:sp>
    </p:spTree>
    <p:extLst>
      <p:ext uri="{BB962C8B-B14F-4D97-AF65-F5344CB8AC3E}">
        <p14:creationId xmlns:p14="http://schemas.microsoft.com/office/powerpoint/2010/main" val="37508086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Recursion</a:t>
            </a:r>
          </a:p>
        </p:txBody>
      </p:sp>
      <p:pic>
        <p:nvPicPr>
          <p:cNvPr id="4" name="Picture 3">
            <a:extLst>
              <a:ext uri="{FF2B5EF4-FFF2-40B4-BE49-F238E27FC236}">
                <a16:creationId xmlns:a16="http://schemas.microsoft.com/office/drawing/2014/main" id="{E9C97029-C457-4BF3-9B98-D705375FED8E}"/>
              </a:ext>
            </a:extLst>
          </p:cNvPr>
          <p:cNvPicPr>
            <a:picLocks noChangeAspect="1"/>
          </p:cNvPicPr>
          <p:nvPr/>
        </p:nvPicPr>
        <p:blipFill>
          <a:blip r:embed="rId3"/>
          <a:stretch>
            <a:fillRect/>
          </a:stretch>
        </p:blipFill>
        <p:spPr>
          <a:xfrm>
            <a:off x="2250003" y="1690688"/>
            <a:ext cx="7691993" cy="4150471"/>
          </a:xfrm>
          <a:prstGeom prst="rect">
            <a:avLst/>
          </a:prstGeom>
          <a:ln>
            <a:solidFill>
              <a:schemeClr val="accent1"/>
            </a:solidFill>
          </a:ln>
        </p:spPr>
      </p:pic>
      <p:sp>
        <p:nvSpPr>
          <p:cNvPr id="5" name="Rectangle 4">
            <a:extLst>
              <a:ext uri="{FF2B5EF4-FFF2-40B4-BE49-F238E27FC236}">
                <a16:creationId xmlns:a16="http://schemas.microsoft.com/office/drawing/2014/main" id="{265A6131-2350-4B03-9218-ADEBFE12683A}"/>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https://www.youtube.com/watch?v=IvUU8joBb1Q</a:t>
            </a:r>
          </a:p>
        </p:txBody>
      </p:sp>
    </p:spTree>
    <p:extLst>
      <p:ext uri="{BB962C8B-B14F-4D97-AF65-F5344CB8AC3E}">
        <p14:creationId xmlns:p14="http://schemas.microsoft.com/office/powerpoint/2010/main" val="2487247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Call Stacks</a:t>
            </a:r>
          </a:p>
        </p:txBody>
      </p:sp>
      <p:sp>
        <p:nvSpPr>
          <p:cNvPr id="5" name="Rectangle 4">
            <a:extLst>
              <a:ext uri="{FF2B5EF4-FFF2-40B4-BE49-F238E27FC236}">
                <a16:creationId xmlns:a16="http://schemas.microsoft.com/office/drawing/2014/main" id="{265A6131-2350-4B03-9218-ADEBFE12683A}"/>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http://redstaplerchronicles.com/wp-content/uploads/2011/06/ruined-wedding-cake.jpg</a:t>
            </a:r>
          </a:p>
        </p:txBody>
      </p:sp>
      <p:sp>
        <p:nvSpPr>
          <p:cNvPr id="6" name="TextBox 5">
            <a:extLst>
              <a:ext uri="{FF2B5EF4-FFF2-40B4-BE49-F238E27FC236}">
                <a16:creationId xmlns:a16="http://schemas.microsoft.com/office/drawing/2014/main" id="{38D0A6D6-BC5A-469C-9586-8EF177F0B996}"/>
              </a:ext>
            </a:extLst>
          </p:cNvPr>
          <p:cNvSpPr txBox="1"/>
          <p:nvPr/>
        </p:nvSpPr>
        <p:spPr>
          <a:xfrm>
            <a:off x="1971313" y="1537584"/>
            <a:ext cx="8249374" cy="584775"/>
          </a:xfrm>
          <a:prstGeom prst="rect">
            <a:avLst/>
          </a:prstGeom>
          <a:noFill/>
        </p:spPr>
        <p:txBody>
          <a:bodyPr wrap="none" rtlCol="0">
            <a:spAutoFit/>
          </a:bodyPr>
          <a:lstStyle/>
          <a:p>
            <a:pPr algn="ctr"/>
            <a:r>
              <a:rPr lang="en-US" sz="3200" dirty="0"/>
              <a:t>Myth: Call stacks always make logical sense</a:t>
            </a:r>
          </a:p>
        </p:txBody>
      </p:sp>
      <p:pic>
        <p:nvPicPr>
          <p:cNvPr id="7" name="Picture 6">
            <a:extLst>
              <a:ext uri="{FF2B5EF4-FFF2-40B4-BE49-F238E27FC236}">
                <a16:creationId xmlns:a16="http://schemas.microsoft.com/office/drawing/2014/main" id="{8A449A7A-47A1-4BDB-A18B-8F845627A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954" y="2556577"/>
            <a:ext cx="4633912" cy="3477050"/>
          </a:xfrm>
          <a:prstGeom prst="rect">
            <a:avLst/>
          </a:prstGeom>
        </p:spPr>
      </p:pic>
      <p:pic>
        <p:nvPicPr>
          <p:cNvPr id="8" name="Picture 7">
            <a:extLst>
              <a:ext uri="{FF2B5EF4-FFF2-40B4-BE49-F238E27FC236}">
                <a16:creationId xmlns:a16="http://schemas.microsoft.com/office/drawing/2014/main" id="{F3872353-D6A3-43D8-83C0-46F142C16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932" y="2556577"/>
            <a:ext cx="5218836" cy="3477050"/>
          </a:xfrm>
          <a:prstGeom prst="rect">
            <a:avLst/>
          </a:prstGeom>
        </p:spPr>
      </p:pic>
    </p:spTree>
    <p:extLst>
      <p:ext uri="{BB962C8B-B14F-4D97-AF65-F5344CB8AC3E}">
        <p14:creationId xmlns:p14="http://schemas.microsoft.com/office/powerpoint/2010/main" val="1730581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Call Stacks</a:t>
            </a:r>
          </a:p>
        </p:txBody>
      </p:sp>
      <p:sp>
        <p:nvSpPr>
          <p:cNvPr id="5" name="Rectangle 4">
            <a:extLst>
              <a:ext uri="{FF2B5EF4-FFF2-40B4-BE49-F238E27FC236}">
                <a16:creationId xmlns:a16="http://schemas.microsoft.com/office/drawing/2014/main" id="{265A6131-2350-4B03-9218-ADEBFE12683A}"/>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http://imgur.com/jacoj</a:t>
            </a:r>
          </a:p>
        </p:txBody>
      </p:sp>
      <p:pic>
        <p:nvPicPr>
          <p:cNvPr id="9" name="Picture 8">
            <a:extLst>
              <a:ext uri="{FF2B5EF4-FFF2-40B4-BE49-F238E27FC236}">
                <a16:creationId xmlns:a16="http://schemas.microsoft.com/office/drawing/2014/main" id="{18D75293-636B-43F5-8D42-E366541B53C9}"/>
              </a:ext>
            </a:extLst>
          </p:cNvPr>
          <p:cNvPicPr>
            <a:picLocks noChangeAspect="1"/>
          </p:cNvPicPr>
          <p:nvPr/>
        </p:nvPicPr>
        <p:blipFill>
          <a:blip r:embed="rId3"/>
          <a:stretch>
            <a:fillRect/>
          </a:stretch>
        </p:blipFill>
        <p:spPr>
          <a:xfrm>
            <a:off x="425883" y="2178928"/>
            <a:ext cx="6407289" cy="3006885"/>
          </a:xfrm>
          <a:prstGeom prst="rect">
            <a:avLst/>
          </a:prstGeom>
        </p:spPr>
      </p:pic>
      <p:pic>
        <p:nvPicPr>
          <p:cNvPr id="10" name="Picture 9">
            <a:extLst>
              <a:ext uri="{FF2B5EF4-FFF2-40B4-BE49-F238E27FC236}">
                <a16:creationId xmlns:a16="http://schemas.microsoft.com/office/drawing/2014/main" id="{C13D61EB-D573-44E7-8FFF-F5389D522208}"/>
              </a:ext>
            </a:extLst>
          </p:cNvPr>
          <p:cNvPicPr>
            <a:picLocks noChangeAspect="1"/>
          </p:cNvPicPr>
          <p:nvPr/>
        </p:nvPicPr>
        <p:blipFill>
          <a:blip r:embed="rId4"/>
          <a:stretch>
            <a:fillRect/>
          </a:stretch>
        </p:blipFill>
        <p:spPr>
          <a:xfrm>
            <a:off x="7247193" y="1574301"/>
            <a:ext cx="4374591" cy="4216141"/>
          </a:xfrm>
          <a:prstGeom prst="rect">
            <a:avLst/>
          </a:prstGeom>
        </p:spPr>
      </p:pic>
    </p:spTree>
    <p:extLst>
      <p:ext uri="{BB962C8B-B14F-4D97-AF65-F5344CB8AC3E}">
        <p14:creationId xmlns:p14="http://schemas.microsoft.com/office/powerpoint/2010/main" val="30294406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Call Stacks</a:t>
            </a:r>
          </a:p>
        </p:txBody>
      </p:sp>
      <p:sp>
        <p:nvSpPr>
          <p:cNvPr id="6" name="Rectangle 5">
            <a:extLst>
              <a:ext uri="{FF2B5EF4-FFF2-40B4-BE49-F238E27FC236}">
                <a16:creationId xmlns:a16="http://schemas.microsoft.com/office/drawing/2014/main" id="{BB5A1478-F160-4165-813F-1626B8AE6371}"/>
              </a:ext>
            </a:extLst>
          </p:cNvPr>
          <p:cNvSpPr/>
          <p:nvPr/>
        </p:nvSpPr>
        <p:spPr>
          <a:xfrm>
            <a:off x="579234" y="2229035"/>
            <a:ext cx="169672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Method1</a:t>
            </a:r>
          </a:p>
        </p:txBody>
      </p:sp>
      <p:sp>
        <p:nvSpPr>
          <p:cNvPr id="7" name="Rectangle 6">
            <a:extLst>
              <a:ext uri="{FF2B5EF4-FFF2-40B4-BE49-F238E27FC236}">
                <a16:creationId xmlns:a16="http://schemas.microsoft.com/office/drawing/2014/main" id="{D17601DE-4FEE-4B1C-A251-6D38FBD4CB3C}"/>
              </a:ext>
            </a:extLst>
          </p:cNvPr>
          <p:cNvSpPr/>
          <p:nvPr/>
        </p:nvSpPr>
        <p:spPr>
          <a:xfrm>
            <a:off x="2816339" y="3245035"/>
            <a:ext cx="169672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Method2</a:t>
            </a:r>
          </a:p>
        </p:txBody>
      </p:sp>
      <p:sp>
        <p:nvSpPr>
          <p:cNvPr id="8" name="Rectangle 7">
            <a:extLst>
              <a:ext uri="{FF2B5EF4-FFF2-40B4-BE49-F238E27FC236}">
                <a16:creationId xmlns:a16="http://schemas.microsoft.com/office/drawing/2014/main" id="{074FBC21-B47D-4A87-A06A-8811F06DEACE}"/>
              </a:ext>
            </a:extLst>
          </p:cNvPr>
          <p:cNvSpPr/>
          <p:nvPr/>
        </p:nvSpPr>
        <p:spPr>
          <a:xfrm>
            <a:off x="5053444" y="4261035"/>
            <a:ext cx="169672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Method3</a:t>
            </a:r>
          </a:p>
        </p:txBody>
      </p:sp>
      <p:sp>
        <p:nvSpPr>
          <p:cNvPr id="11" name="Rectangle 10">
            <a:extLst>
              <a:ext uri="{FF2B5EF4-FFF2-40B4-BE49-F238E27FC236}">
                <a16:creationId xmlns:a16="http://schemas.microsoft.com/office/drawing/2014/main" id="{B7F508DC-72D1-4018-B718-F9D9D9370E3B}"/>
              </a:ext>
            </a:extLst>
          </p:cNvPr>
          <p:cNvSpPr/>
          <p:nvPr/>
        </p:nvSpPr>
        <p:spPr>
          <a:xfrm>
            <a:off x="7290549" y="5277035"/>
            <a:ext cx="169672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Method4</a:t>
            </a:r>
          </a:p>
        </p:txBody>
      </p:sp>
      <p:cxnSp>
        <p:nvCxnSpPr>
          <p:cNvPr id="12" name="Elbow Connector 11">
            <a:extLst>
              <a:ext uri="{FF2B5EF4-FFF2-40B4-BE49-F238E27FC236}">
                <a16:creationId xmlns:a16="http://schemas.microsoft.com/office/drawing/2014/main" id="{BCCD87CF-A7B9-4E5E-B48F-A3D661CC71F8}"/>
              </a:ext>
            </a:extLst>
          </p:cNvPr>
          <p:cNvCxnSpPr>
            <a:stCxn id="6" idx="2"/>
            <a:endCxn id="7" idx="1"/>
          </p:cNvCxnSpPr>
          <p:nvPr/>
        </p:nvCxnSpPr>
        <p:spPr>
          <a:xfrm rot="16200000" flipH="1">
            <a:off x="1867966" y="2804662"/>
            <a:ext cx="508000" cy="1388745"/>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F6F40F84-5FF4-458C-BF04-3064C01FE245}"/>
              </a:ext>
            </a:extLst>
          </p:cNvPr>
          <p:cNvCxnSpPr>
            <a:stCxn id="7" idx="2"/>
            <a:endCxn id="8" idx="1"/>
          </p:cNvCxnSpPr>
          <p:nvPr/>
        </p:nvCxnSpPr>
        <p:spPr>
          <a:xfrm rot="16200000" flipH="1">
            <a:off x="4105071" y="3820662"/>
            <a:ext cx="508000" cy="1388745"/>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5">
            <a:extLst>
              <a:ext uri="{FF2B5EF4-FFF2-40B4-BE49-F238E27FC236}">
                <a16:creationId xmlns:a16="http://schemas.microsoft.com/office/drawing/2014/main" id="{8CC8B55D-1C14-42D3-9BCE-56FCA595FF0A}"/>
              </a:ext>
            </a:extLst>
          </p:cNvPr>
          <p:cNvCxnSpPr>
            <a:stCxn id="8" idx="2"/>
            <a:endCxn id="11" idx="1"/>
          </p:cNvCxnSpPr>
          <p:nvPr/>
        </p:nvCxnSpPr>
        <p:spPr>
          <a:xfrm rot="16200000" flipH="1">
            <a:off x="6342176" y="4836662"/>
            <a:ext cx="508000" cy="1388745"/>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46E3680-A4F5-4E77-B67D-305F63C4D4A3}"/>
              </a:ext>
            </a:extLst>
          </p:cNvPr>
          <p:cNvPicPr>
            <a:picLocks noChangeAspect="1"/>
          </p:cNvPicPr>
          <p:nvPr/>
        </p:nvPicPr>
        <p:blipFill>
          <a:blip r:embed="rId3"/>
          <a:stretch>
            <a:fillRect/>
          </a:stretch>
        </p:blipFill>
        <p:spPr>
          <a:xfrm>
            <a:off x="6208268" y="1471954"/>
            <a:ext cx="5558002" cy="2453799"/>
          </a:xfrm>
          <a:prstGeom prst="rect">
            <a:avLst/>
          </a:prstGeom>
        </p:spPr>
      </p:pic>
    </p:spTree>
    <p:extLst>
      <p:ext uri="{BB962C8B-B14F-4D97-AF65-F5344CB8AC3E}">
        <p14:creationId xmlns:p14="http://schemas.microsoft.com/office/powerpoint/2010/main" val="26411878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Call Stacks</a:t>
            </a:r>
          </a:p>
        </p:txBody>
      </p:sp>
      <p:sp>
        <p:nvSpPr>
          <p:cNvPr id="16" name="TextBox 15">
            <a:extLst>
              <a:ext uri="{FF2B5EF4-FFF2-40B4-BE49-F238E27FC236}">
                <a16:creationId xmlns:a16="http://schemas.microsoft.com/office/drawing/2014/main" id="{4880EDCE-CA29-4DFD-94F2-BDE164A3D5BD}"/>
              </a:ext>
            </a:extLst>
          </p:cNvPr>
          <p:cNvSpPr txBox="1"/>
          <p:nvPr/>
        </p:nvSpPr>
        <p:spPr>
          <a:xfrm>
            <a:off x="1475184" y="2803755"/>
            <a:ext cx="9241632" cy="2308324"/>
          </a:xfrm>
          <a:prstGeom prst="rect">
            <a:avLst/>
          </a:prstGeom>
          <a:noFill/>
        </p:spPr>
        <p:txBody>
          <a:bodyPr wrap="none" rtlCol="0">
            <a:spAutoFit/>
          </a:bodyPr>
          <a:lstStyle/>
          <a:p>
            <a:r>
              <a:rPr lang="en-US" sz="2400" dirty="0">
                <a:latin typeface="Cascadia Code" panose="020B0609020000020004" pitchFamily="49" charset="0"/>
                <a:cs typeface="Cascadia Code" panose="020B0609020000020004" pitchFamily="49" charset="0"/>
              </a:rPr>
              <a:t>[</a:t>
            </a:r>
            <a:r>
              <a:rPr lang="en-US" sz="2400" dirty="0" err="1">
                <a:latin typeface="Cascadia Code" panose="020B0609020000020004" pitchFamily="49" charset="0"/>
                <a:cs typeface="Cascadia Code" panose="020B0609020000020004" pitchFamily="49" charset="0"/>
              </a:rPr>
              <a:t>MethodImpl</a:t>
            </a:r>
            <a:r>
              <a:rPr lang="en-US" sz="2400" dirty="0">
                <a:latin typeface="Cascadia Code" panose="020B0609020000020004" pitchFamily="49" charset="0"/>
                <a:cs typeface="Cascadia Code" panose="020B0609020000020004" pitchFamily="49" charset="0"/>
              </a:rPr>
              <a:t>(</a:t>
            </a:r>
            <a:r>
              <a:rPr lang="en-US" sz="2400" dirty="0" err="1">
                <a:latin typeface="Cascadia Code" panose="020B0609020000020004" pitchFamily="49" charset="0"/>
                <a:cs typeface="Cascadia Code" panose="020B0609020000020004" pitchFamily="49" charset="0"/>
              </a:rPr>
              <a:t>MethodImplOptions.AggressiveInlining</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private static void </a:t>
            </a:r>
            <a:r>
              <a:rPr lang="en-US" sz="2400" dirty="0" err="1">
                <a:latin typeface="Cascadia Code" panose="020B0609020000020004" pitchFamily="49" charset="0"/>
                <a:cs typeface="Cascadia Code" panose="020B0609020000020004" pitchFamily="49" charset="0"/>
              </a:rPr>
              <a:t>GetCallingFrame</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var</a:t>
            </a:r>
            <a:r>
              <a:rPr lang="en-US" sz="2400" dirty="0">
                <a:latin typeface="Cascadia Code" panose="020B0609020000020004" pitchFamily="49" charset="0"/>
                <a:cs typeface="Cascadia Code" panose="020B0609020000020004" pitchFamily="49" charset="0"/>
              </a:rPr>
              <a:t> frame = new </a:t>
            </a:r>
            <a:r>
              <a:rPr lang="en-US" sz="2400" dirty="0" err="1">
                <a:latin typeface="Cascadia Code" panose="020B0609020000020004" pitchFamily="49" charset="0"/>
                <a:cs typeface="Cascadia Code" panose="020B0609020000020004" pitchFamily="49" charset="0"/>
              </a:rPr>
              <a:t>StackFrame</a:t>
            </a:r>
            <a:r>
              <a:rPr lang="en-US" sz="2400" dirty="0">
                <a:latin typeface="Cascadia Code" panose="020B0609020000020004" pitchFamily="49" charset="0"/>
                <a:cs typeface="Cascadia Code" panose="020B0609020000020004" pitchFamily="49" charset="0"/>
              </a:rPr>
              <a:t>(1);</a:t>
            </a:r>
          </a:p>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Console.Out.WriteLine</a:t>
            </a:r>
            <a:r>
              <a:rPr lang="en-US" sz="2400" dirty="0">
                <a:latin typeface="Cascadia Code" panose="020B0609020000020004" pitchFamily="49" charset="0"/>
                <a:cs typeface="Cascadia Code" panose="020B0609020000020004" pitchFamily="49" charset="0"/>
              </a:rPr>
              <a:t>(</a:t>
            </a:r>
            <a:r>
              <a:rPr lang="en-US" sz="2400" dirty="0" err="1">
                <a:latin typeface="Cascadia Code" panose="020B0609020000020004" pitchFamily="49" charset="0"/>
                <a:cs typeface="Cascadia Code" panose="020B0609020000020004" pitchFamily="49" charset="0"/>
              </a:rPr>
              <a:t>frame.GetMethod</a:t>
            </a:r>
            <a:r>
              <a:rPr lang="en-US" sz="2400" dirty="0">
                <a:latin typeface="Cascadia Code" panose="020B0609020000020004" pitchFamily="49" charset="0"/>
                <a:cs typeface="Cascadia Code" panose="020B0609020000020004" pitchFamily="49" charset="0"/>
              </a:rPr>
              <a:t>().Name);</a:t>
            </a:r>
          </a:p>
          <a:p>
            <a:r>
              <a:rPr lang="en-US" sz="2400" dirty="0">
                <a:latin typeface="Cascadia Code" panose="020B0609020000020004" pitchFamily="49" charset="0"/>
                <a:cs typeface="Cascadia Code" panose="020B0609020000020004" pitchFamily="49" charset="0"/>
              </a:rPr>
              <a:t>}</a:t>
            </a:r>
          </a:p>
        </p:txBody>
      </p:sp>
      <p:sp>
        <p:nvSpPr>
          <p:cNvPr id="17" name="Rectangle 16">
            <a:extLst>
              <a:ext uri="{FF2B5EF4-FFF2-40B4-BE49-F238E27FC236}">
                <a16:creationId xmlns:a16="http://schemas.microsoft.com/office/drawing/2014/main" id="{19D4C345-B9DF-4665-9641-E30EF81FA122}"/>
              </a:ext>
            </a:extLst>
          </p:cNvPr>
          <p:cNvSpPr/>
          <p:nvPr/>
        </p:nvSpPr>
        <p:spPr>
          <a:xfrm>
            <a:off x="6923676" y="2803754"/>
            <a:ext cx="3268288" cy="442993"/>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571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Call Stacks</a:t>
            </a:r>
          </a:p>
        </p:txBody>
      </p:sp>
      <p:sp>
        <p:nvSpPr>
          <p:cNvPr id="16" name="TextBox 15">
            <a:extLst>
              <a:ext uri="{FF2B5EF4-FFF2-40B4-BE49-F238E27FC236}">
                <a16:creationId xmlns:a16="http://schemas.microsoft.com/office/drawing/2014/main" id="{A6D04881-BCD1-4CAA-B174-A8A508E43EA7}"/>
              </a:ext>
            </a:extLst>
          </p:cNvPr>
          <p:cNvSpPr txBox="1"/>
          <p:nvPr/>
        </p:nvSpPr>
        <p:spPr>
          <a:xfrm>
            <a:off x="575089" y="1859340"/>
            <a:ext cx="5799986" cy="1569660"/>
          </a:xfrm>
          <a:prstGeom prst="rect">
            <a:avLst/>
          </a:prstGeom>
          <a:noFill/>
        </p:spPr>
        <p:txBody>
          <a:bodyPr wrap="none" rtlCol="0">
            <a:spAutoFit/>
          </a:bodyPr>
          <a:lstStyle/>
          <a:p>
            <a:r>
              <a:rPr lang="en-US" sz="2400" dirty="0">
                <a:latin typeface="Cascadia Code" panose="020B0609020000020004" pitchFamily="49" charset="0"/>
                <a:cs typeface="Cascadia Code" panose="020B0609020000020004" pitchFamily="49" charset="0"/>
              </a:rPr>
              <a:t>static void Main(string[] </a:t>
            </a:r>
            <a:r>
              <a:rPr lang="en-US" sz="2400" dirty="0" err="1">
                <a:latin typeface="Cascadia Code" panose="020B0609020000020004" pitchFamily="49" charset="0"/>
                <a:cs typeface="Cascadia Code" panose="020B0609020000020004" pitchFamily="49" charset="0"/>
              </a:rPr>
              <a:t>args</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Program.GetCallingFrame</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a:t>
            </a:r>
          </a:p>
        </p:txBody>
      </p:sp>
      <p:pic>
        <p:nvPicPr>
          <p:cNvPr id="17" name="Picture 16">
            <a:extLst>
              <a:ext uri="{FF2B5EF4-FFF2-40B4-BE49-F238E27FC236}">
                <a16:creationId xmlns:a16="http://schemas.microsoft.com/office/drawing/2014/main" id="{99B82F5E-503F-4602-80CD-D0261FE99206}"/>
              </a:ext>
            </a:extLst>
          </p:cNvPr>
          <p:cNvPicPr>
            <a:picLocks noChangeAspect="1"/>
          </p:cNvPicPr>
          <p:nvPr/>
        </p:nvPicPr>
        <p:blipFill>
          <a:blip r:embed="rId3"/>
          <a:stretch>
            <a:fillRect/>
          </a:stretch>
        </p:blipFill>
        <p:spPr>
          <a:xfrm>
            <a:off x="2958301" y="3848240"/>
            <a:ext cx="8610600" cy="2181225"/>
          </a:xfrm>
          <a:prstGeom prst="rect">
            <a:avLst/>
          </a:prstGeom>
        </p:spPr>
      </p:pic>
    </p:spTree>
    <p:extLst>
      <p:ext uri="{BB962C8B-B14F-4D97-AF65-F5344CB8AC3E}">
        <p14:creationId xmlns:p14="http://schemas.microsoft.com/office/powerpoint/2010/main" val="1583076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Call Stacks</a:t>
            </a:r>
          </a:p>
        </p:txBody>
      </p:sp>
      <p:pic>
        <p:nvPicPr>
          <p:cNvPr id="5" name="Picture 4">
            <a:extLst>
              <a:ext uri="{FF2B5EF4-FFF2-40B4-BE49-F238E27FC236}">
                <a16:creationId xmlns:a16="http://schemas.microsoft.com/office/drawing/2014/main" id="{24916D6C-1892-492E-AB26-C60A46544085}"/>
              </a:ext>
            </a:extLst>
          </p:cNvPr>
          <p:cNvPicPr>
            <a:picLocks noChangeAspect="1"/>
          </p:cNvPicPr>
          <p:nvPr/>
        </p:nvPicPr>
        <p:blipFill>
          <a:blip r:embed="rId3"/>
          <a:stretch>
            <a:fillRect/>
          </a:stretch>
        </p:blipFill>
        <p:spPr>
          <a:xfrm>
            <a:off x="1161536" y="1690688"/>
            <a:ext cx="5045425" cy="1707388"/>
          </a:xfrm>
          <a:prstGeom prst="rect">
            <a:avLst/>
          </a:prstGeom>
        </p:spPr>
      </p:pic>
      <p:pic>
        <p:nvPicPr>
          <p:cNvPr id="6" name="Picture 5">
            <a:extLst>
              <a:ext uri="{FF2B5EF4-FFF2-40B4-BE49-F238E27FC236}">
                <a16:creationId xmlns:a16="http://schemas.microsoft.com/office/drawing/2014/main" id="{FF415EE3-38CA-4BE7-AA4B-CA3907D563F9}"/>
              </a:ext>
            </a:extLst>
          </p:cNvPr>
          <p:cNvPicPr>
            <a:picLocks noChangeAspect="1"/>
          </p:cNvPicPr>
          <p:nvPr/>
        </p:nvPicPr>
        <p:blipFill>
          <a:blip r:embed="rId4"/>
          <a:stretch>
            <a:fillRect/>
          </a:stretch>
        </p:blipFill>
        <p:spPr>
          <a:xfrm>
            <a:off x="916586" y="3873450"/>
            <a:ext cx="10292738" cy="2144882"/>
          </a:xfrm>
          <a:prstGeom prst="rect">
            <a:avLst/>
          </a:prstGeom>
        </p:spPr>
      </p:pic>
      <p:pic>
        <p:nvPicPr>
          <p:cNvPr id="7" name="Picture 6">
            <a:extLst>
              <a:ext uri="{FF2B5EF4-FFF2-40B4-BE49-F238E27FC236}">
                <a16:creationId xmlns:a16="http://schemas.microsoft.com/office/drawing/2014/main" id="{CA1D38C3-3DDB-44C5-82AD-A429A2FDEE3B}"/>
              </a:ext>
            </a:extLst>
          </p:cNvPr>
          <p:cNvPicPr>
            <a:picLocks noChangeAspect="1"/>
          </p:cNvPicPr>
          <p:nvPr/>
        </p:nvPicPr>
        <p:blipFill>
          <a:blip r:embed="rId5"/>
          <a:stretch>
            <a:fillRect/>
          </a:stretch>
        </p:blipFill>
        <p:spPr>
          <a:xfrm>
            <a:off x="6538510" y="1690688"/>
            <a:ext cx="4322963" cy="1707388"/>
          </a:xfrm>
          <a:prstGeom prst="rect">
            <a:avLst/>
          </a:prstGeom>
        </p:spPr>
      </p:pic>
    </p:spTree>
    <p:extLst>
      <p:ext uri="{BB962C8B-B14F-4D97-AF65-F5344CB8AC3E}">
        <p14:creationId xmlns:p14="http://schemas.microsoft.com/office/powerpoint/2010/main" val="37303637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Overloading</a:t>
            </a:r>
          </a:p>
        </p:txBody>
      </p:sp>
      <p:sp>
        <p:nvSpPr>
          <p:cNvPr id="8" name="TextBox 7">
            <a:extLst>
              <a:ext uri="{FF2B5EF4-FFF2-40B4-BE49-F238E27FC236}">
                <a16:creationId xmlns:a16="http://schemas.microsoft.com/office/drawing/2014/main" id="{DF87B0F4-85DD-495A-A29F-B606708E976D}"/>
              </a:ext>
            </a:extLst>
          </p:cNvPr>
          <p:cNvSpPr txBox="1"/>
          <p:nvPr/>
        </p:nvSpPr>
        <p:spPr>
          <a:xfrm>
            <a:off x="1187572" y="1506762"/>
            <a:ext cx="9816855" cy="584775"/>
          </a:xfrm>
          <a:prstGeom prst="rect">
            <a:avLst/>
          </a:prstGeom>
          <a:noFill/>
        </p:spPr>
        <p:txBody>
          <a:bodyPr wrap="none" rtlCol="0">
            <a:spAutoFit/>
          </a:bodyPr>
          <a:lstStyle/>
          <a:p>
            <a:pPr algn="ctr"/>
            <a:r>
              <a:rPr lang="en-US" sz="3200" dirty="0"/>
              <a:t>Myth: You can’t overload methods by return type only</a:t>
            </a:r>
          </a:p>
        </p:txBody>
      </p:sp>
      <p:sp>
        <p:nvSpPr>
          <p:cNvPr id="9" name="TextBox 8">
            <a:extLst>
              <a:ext uri="{FF2B5EF4-FFF2-40B4-BE49-F238E27FC236}">
                <a16:creationId xmlns:a16="http://schemas.microsoft.com/office/drawing/2014/main" id="{C1A43ECD-43E5-4DE6-87E1-FFCC45DBFD22}"/>
              </a:ext>
            </a:extLst>
          </p:cNvPr>
          <p:cNvSpPr txBox="1"/>
          <p:nvPr/>
        </p:nvSpPr>
        <p:spPr>
          <a:xfrm>
            <a:off x="972596" y="2627355"/>
            <a:ext cx="4500880" cy="3416320"/>
          </a:xfrm>
          <a:prstGeom prst="rect">
            <a:avLst/>
          </a:prstGeom>
          <a:noFill/>
        </p:spPr>
        <p:txBody>
          <a:bodyPr wrap="square" rtlCol="0">
            <a:spAutoFit/>
          </a:bodyPr>
          <a:lstStyle/>
          <a:p>
            <a:r>
              <a:rPr lang="en-US" sz="2400" dirty="0">
                <a:latin typeface="Cascadia Code" panose="020B0609020000020004" pitchFamily="49" charset="0"/>
                <a:cs typeface="Cascadia Code" panose="020B0609020000020004" pitchFamily="49" charset="0"/>
              </a:rPr>
              <a:t>public </a:t>
            </a:r>
            <a:r>
              <a:rPr lang="en-US" sz="2400" dirty="0" err="1">
                <a:latin typeface="Cascadia Code" panose="020B0609020000020004" pitchFamily="49" charset="0"/>
                <a:cs typeface="Cascadia Code" panose="020B0609020000020004" pitchFamily="49" charset="0"/>
              </a:rPr>
              <a:t>int</a:t>
            </a:r>
            <a:r>
              <a:rPr lang="en-US" sz="2400" dirty="0">
                <a:latin typeface="Cascadia Code" panose="020B0609020000020004" pitchFamily="49" charset="0"/>
                <a:cs typeface="Cascadia Code" panose="020B0609020000020004" pitchFamily="49" charset="0"/>
              </a:rPr>
              <a:t> Run(</a:t>
            </a:r>
            <a:r>
              <a:rPr lang="en-US" sz="2400" dirty="0" err="1">
                <a:latin typeface="Cascadia Code" panose="020B0609020000020004" pitchFamily="49" charset="0"/>
                <a:cs typeface="Cascadia Code" panose="020B0609020000020004" pitchFamily="49" charset="0"/>
              </a:rPr>
              <a:t>int</a:t>
            </a:r>
            <a:r>
              <a:rPr lang="en-US" sz="2400" dirty="0">
                <a:latin typeface="Cascadia Code" panose="020B0609020000020004" pitchFamily="49" charset="0"/>
                <a:cs typeface="Cascadia Code" panose="020B0609020000020004" pitchFamily="49" charset="0"/>
              </a:rPr>
              <a:t> a) </a:t>
            </a:r>
          </a:p>
          <a:p>
            <a:r>
              <a:rPr lang="en-US" sz="2400" dirty="0">
                <a:latin typeface="Cascadia Code" panose="020B0609020000020004" pitchFamily="49" charset="0"/>
                <a:cs typeface="Cascadia Code" panose="020B0609020000020004" pitchFamily="49" charset="0"/>
              </a:rPr>
              <a:t>{ </a:t>
            </a:r>
          </a:p>
          <a:p>
            <a:r>
              <a:rPr lang="en-US" sz="2400" dirty="0">
                <a:latin typeface="Cascadia Code" panose="020B0609020000020004" pitchFamily="49" charset="0"/>
                <a:cs typeface="Cascadia Code" panose="020B0609020000020004" pitchFamily="49" charset="0"/>
              </a:rPr>
              <a:t>  return 0; </a:t>
            </a:r>
          </a:p>
          <a:p>
            <a:r>
              <a:rPr lang="en-US" sz="2400" dirty="0">
                <a:latin typeface="Cascadia Code" panose="020B0609020000020004" pitchFamily="49" charset="0"/>
                <a:cs typeface="Cascadia Code" panose="020B0609020000020004" pitchFamily="49" charset="0"/>
              </a:rPr>
              <a:t>}</a:t>
            </a:r>
          </a:p>
          <a:p>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public </a:t>
            </a:r>
            <a:r>
              <a:rPr lang="en-US" sz="2400" dirty="0" err="1">
                <a:latin typeface="Cascadia Code" panose="020B0609020000020004" pitchFamily="49" charset="0"/>
                <a:cs typeface="Cascadia Code" panose="020B0609020000020004" pitchFamily="49" charset="0"/>
              </a:rPr>
              <a:t>Guid</a:t>
            </a:r>
            <a:r>
              <a:rPr lang="en-US" sz="2400" dirty="0">
                <a:latin typeface="Cascadia Code" panose="020B0609020000020004" pitchFamily="49" charset="0"/>
                <a:cs typeface="Cascadia Code" panose="020B0609020000020004" pitchFamily="49" charset="0"/>
              </a:rPr>
              <a:t> Run(</a:t>
            </a:r>
            <a:r>
              <a:rPr lang="en-US" sz="2400" dirty="0" err="1">
                <a:latin typeface="Cascadia Code" panose="020B0609020000020004" pitchFamily="49" charset="0"/>
                <a:cs typeface="Cascadia Code" panose="020B0609020000020004" pitchFamily="49" charset="0"/>
              </a:rPr>
              <a:t>int</a:t>
            </a:r>
            <a:r>
              <a:rPr lang="en-US" sz="2400" dirty="0">
                <a:latin typeface="Cascadia Code" panose="020B0609020000020004" pitchFamily="49" charset="0"/>
                <a:cs typeface="Cascadia Code" panose="020B0609020000020004" pitchFamily="49" charset="0"/>
              </a:rPr>
              <a:t> a) </a:t>
            </a:r>
          </a:p>
          <a:p>
            <a:r>
              <a:rPr lang="en-US" sz="2400" dirty="0">
                <a:latin typeface="Cascadia Code" panose="020B0609020000020004" pitchFamily="49" charset="0"/>
                <a:cs typeface="Cascadia Code" panose="020B0609020000020004" pitchFamily="49" charset="0"/>
              </a:rPr>
              <a:t>{ </a:t>
            </a:r>
          </a:p>
          <a:p>
            <a:r>
              <a:rPr lang="en-US" sz="2400" dirty="0">
                <a:latin typeface="Cascadia Code" panose="020B0609020000020004" pitchFamily="49" charset="0"/>
                <a:cs typeface="Cascadia Code" panose="020B0609020000020004" pitchFamily="49" charset="0"/>
              </a:rPr>
              <a:t>  return </a:t>
            </a:r>
            <a:r>
              <a:rPr lang="en-US" sz="2400" dirty="0" err="1">
                <a:latin typeface="Cascadia Code" panose="020B0609020000020004" pitchFamily="49" charset="0"/>
                <a:cs typeface="Cascadia Code" panose="020B0609020000020004" pitchFamily="49" charset="0"/>
              </a:rPr>
              <a:t>Guid.NewGuid</a:t>
            </a:r>
            <a:r>
              <a:rPr lang="en-US" sz="2400" dirty="0">
                <a:latin typeface="Cascadia Code" panose="020B0609020000020004" pitchFamily="49" charset="0"/>
                <a:cs typeface="Cascadia Code" panose="020B0609020000020004" pitchFamily="49" charset="0"/>
              </a:rPr>
              <a:t>(); </a:t>
            </a:r>
          </a:p>
          <a:p>
            <a:r>
              <a:rPr lang="en-US" sz="2400" dirty="0">
                <a:latin typeface="Cascadia Code" panose="020B0609020000020004" pitchFamily="49" charset="0"/>
                <a:cs typeface="Cascadia Code" panose="020B0609020000020004" pitchFamily="49" charset="0"/>
              </a:rPr>
              <a:t>}</a:t>
            </a:r>
          </a:p>
        </p:txBody>
      </p:sp>
      <p:pic>
        <p:nvPicPr>
          <p:cNvPr id="10" name="Picture 9">
            <a:extLst>
              <a:ext uri="{FF2B5EF4-FFF2-40B4-BE49-F238E27FC236}">
                <a16:creationId xmlns:a16="http://schemas.microsoft.com/office/drawing/2014/main" id="{B7D0026A-9FBB-4176-9880-C0FDD3BC7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937" y="2935974"/>
            <a:ext cx="4500880" cy="2531745"/>
          </a:xfrm>
          <a:prstGeom prst="rect">
            <a:avLst/>
          </a:prstGeom>
        </p:spPr>
      </p:pic>
      <p:sp>
        <p:nvSpPr>
          <p:cNvPr id="11" name="Rectangle 10">
            <a:extLst>
              <a:ext uri="{FF2B5EF4-FFF2-40B4-BE49-F238E27FC236}">
                <a16:creationId xmlns:a16="http://schemas.microsoft.com/office/drawing/2014/main" id="{52CDFF76-3D87-4459-BBD2-7C8B1CF174F7}"/>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http://stream1.gifsoup.com/view7/4332044/delta-not-allowed-o.gif</a:t>
            </a:r>
          </a:p>
        </p:txBody>
      </p:sp>
    </p:spTree>
    <p:extLst>
      <p:ext uri="{BB962C8B-B14F-4D97-AF65-F5344CB8AC3E}">
        <p14:creationId xmlns:p14="http://schemas.microsoft.com/office/powerpoint/2010/main" val="1839901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Goals</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http://farm4.staticflickr.com/3161/2592753468_ec0e9932dc_z.jpg?zz=1</a:t>
            </a:r>
          </a:p>
        </p:txBody>
      </p:sp>
      <p:pic>
        <p:nvPicPr>
          <p:cNvPr id="7" name="Picture 6">
            <a:extLst>
              <a:ext uri="{FF2B5EF4-FFF2-40B4-BE49-F238E27FC236}">
                <a16:creationId xmlns:a16="http://schemas.microsoft.com/office/drawing/2014/main" id="{EB145D08-111A-4BFA-9C3D-2C8FAEBE2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240" y="1391438"/>
            <a:ext cx="7335520" cy="4885456"/>
          </a:xfrm>
          <a:prstGeom prst="rect">
            <a:avLst/>
          </a:prstGeom>
        </p:spPr>
      </p:pic>
    </p:spTree>
    <p:extLst>
      <p:ext uri="{BB962C8B-B14F-4D97-AF65-F5344CB8AC3E}">
        <p14:creationId xmlns:p14="http://schemas.microsoft.com/office/powerpoint/2010/main" val="5020584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Overloading</a:t>
            </a:r>
          </a:p>
        </p:txBody>
      </p:sp>
      <p:sp>
        <p:nvSpPr>
          <p:cNvPr id="11" name="Rectangle 10">
            <a:extLst>
              <a:ext uri="{FF2B5EF4-FFF2-40B4-BE49-F238E27FC236}">
                <a16:creationId xmlns:a16="http://schemas.microsoft.com/office/drawing/2014/main" id="{52CDFF76-3D87-4459-BBD2-7C8B1CF174F7}"/>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https://msdn.microsoft.com/en-us/library/ms229029(v=vs.100).aspx</a:t>
            </a:r>
          </a:p>
        </p:txBody>
      </p:sp>
      <p:sp>
        <p:nvSpPr>
          <p:cNvPr id="7" name="TextBox 6">
            <a:extLst>
              <a:ext uri="{FF2B5EF4-FFF2-40B4-BE49-F238E27FC236}">
                <a16:creationId xmlns:a16="http://schemas.microsoft.com/office/drawing/2014/main" id="{61B046AC-ED32-4B99-B7F4-EADEC72267F5}"/>
              </a:ext>
            </a:extLst>
          </p:cNvPr>
          <p:cNvSpPr txBox="1"/>
          <p:nvPr/>
        </p:nvSpPr>
        <p:spPr>
          <a:xfrm>
            <a:off x="2748917" y="2054023"/>
            <a:ext cx="6694165" cy="1200329"/>
          </a:xfrm>
          <a:prstGeom prst="rect">
            <a:avLst/>
          </a:prstGeom>
          <a:noFill/>
        </p:spPr>
        <p:txBody>
          <a:bodyPr wrap="square" rtlCol="0">
            <a:spAutoFit/>
          </a:bodyPr>
          <a:lstStyle/>
          <a:p>
            <a:r>
              <a:rPr lang="en-US" sz="2400" dirty="0">
                <a:latin typeface="Cascadia Code" panose="020B0609020000020004" pitchFamily="49" charset="0"/>
                <a:cs typeface="Cascadia Code" panose="020B0609020000020004" pitchFamily="49" charset="0"/>
              </a:rPr>
              <a:t>public void Run(</a:t>
            </a:r>
            <a:r>
              <a:rPr lang="en-US" sz="2400" dirty="0" err="1">
                <a:latin typeface="Cascadia Code" panose="020B0609020000020004" pitchFamily="49" charset="0"/>
                <a:cs typeface="Cascadia Code" panose="020B0609020000020004" pitchFamily="49" charset="0"/>
              </a:rPr>
              <a:t>int</a:t>
            </a:r>
            <a:r>
              <a:rPr lang="en-US" sz="2400" dirty="0">
                <a:latin typeface="Cascadia Code" panose="020B0609020000020004" pitchFamily="49" charset="0"/>
                <a:cs typeface="Cascadia Code" panose="020B0609020000020004" pitchFamily="49" charset="0"/>
              </a:rPr>
              <a:t> a) { }</a:t>
            </a:r>
          </a:p>
          <a:p>
            <a:r>
              <a:rPr lang="en-US" sz="2400" dirty="0">
                <a:latin typeface="Cascadia Code" panose="020B0609020000020004" pitchFamily="49" charset="0"/>
                <a:cs typeface="Cascadia Code" panose="020B0609020000020004" pitchFamily="49" charset="0"/>
              </a:rPr>
              <a:t>public void Run(</a:t>
            </a:r>
            <a:r>
              <a:rPr lang="en-US" sz="2400" dirty="0" err="1">
                <a:latin typeface="Cascadia Code" panose="020B0609020000020004" pitchFamily="49" charset="0"/>
                <a:cs typeface="Cascadia Code" panose="020B0609020000020004" pitchFamily="49" charset="0"/>
              </a:rPr>
              <a:t>Guid</a:t>
            </a:r>
            <a:r>
              <a:rPr lang="en-US" sz="2400" dirty="0">
                <a:latin typeface="Cascadia Code" panose="020B0609020000020004" pitchFamily="49" charset="0"/>
                <a:cs typeface="Cascadia Code" panose="020B0609020000020004" pitchFamily="49" charset="0"/>
              </a:rPr>
              <a:t> a) { }</a:t>
            </a:r>
          </a:p>
          <a:p>
            <a:r>
              <a:rPr lang="en-US" sz="2400" dirty="0">
                <a:latin typeface="Cascadia Code" panose="020B0609020000020004" pitchFamily="49" charset="0"/>
                <a:cs typeface="Cascadia Code" panose="020B0609020000020004" pitchFamily="49" charset="0"/>
              </a:rPr>
              <a:t>public void Run(</a:t>
            </a:r>
            <a:r>
              <a:rPr lang="en-US" sz="2400" dirty="0" err="1">
                <a:latin typeface="Cascadia Code" panose="020B0609020000020004" pitchFamily="49" charset="0"/>
                <a:cs typeface="Cascadia Code" panose="020B0609020000020004" pitchFamily="49" charset="0"/>
              </a:rPr>
              <a:t>int</a:t>
            </a:r>
            <a:r>
              <a:rPr lang="en-US" sz="2400" dirty="0">
                <a:latin typeface="Cascadia Code" panose="020B0609020000020004" pitchFamily="49" charset="0"/>
                <a:cs typeface="Cascadia Code" panose="020B0609020000020004" pitchFamily="49" charset="0"/>
              </a:rPr>
              <a:t> a, string b) { }</a:t>
            </a:r>
          </a:p>
        </p:txBody>
      </p:sp>
      <p:sp>
        <p:nvSpPr>
          <p:cNvPr id="12" name="Rectangle 11">
            <a:extLst>
              <a:ext uri="{FF2B5EF4-FFF2-40B4-BE49-F238E27FC236}">
                <a16:creationId xmlns:a16="http://schemas.microsoft.com/office/drawing/2014/main" id="{1F4526CD-8BE1-402D-BF1B-E796A513E4CA}"/>
              </a:ext>
            </a:extLst>
          </p:cNvPr>
          <p:cNvSpPr/>
          <p:nvPr/>
        </p:nvSpPr>
        <p:spPr>
          <a:xfrm>
            <a:off x="2214879" y="3853489"/>
            <a:ext cx="7762240" cy="1569660"/>
          </a:xfrm>
          <a:prstGeom prst="rect">
            <a:avLst/>
          </a:prstGeom>
        </p:spPr>
        <p:txBody>
          <a:bodyPr wrap="square">
            <a:spAutoFit/>
          </a:bodyPr>
          <a:lstStyle/>
          <a:p>
            <a:r>
              <a:rPr lang="en-US" sz="2400" dirty="0"/>
              <a:t>“When two or more members in a type are the same kind of member (method, property, constructor, and so on) and have the same name and different parameter lists, the member is said to be overloaded.”</a:t>
            </a:r>
          </a:p>
        </p:txBody>
      </p:sp>
    </p:spTree>
    <p:extLst>
      <p:ext uri="{BB962C8B-B14F-4D97-AF65-F5344CB8AC3E}">
        <p14:creationId xmlns:p14="http://schemas.microsoft.com/office/powerpoint/2010/main" val="33593949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Overloading</a:t>
            </a:r>
          </a:p>
        </p:txBody>
      </p:sp>
      <p:sp>
        <p:nvSpPr>
          <p:cNvPr id="6" name="TextBox 5">
            <a:extLst>
              <a:ext uri="{FF2B5EF4-FFF2-40B4-BE49-F238E27FC236}">
                <a16:creationId xmlns:a16="http://schemas.microsoft.com/office/drawing/2014/main" id="{9904ED50-B55D-4FD9-B591-747ED05B765B}"/>
              </a:ext>
            </a:extLst>
          </p:cNvPr>
          <p:cNvSpPr txBox="1"/>
          <p:nvPr/>
        </p:nvSpPr>
        <p:spPr>
          <a:xfrm>
            <a:off x="1747714" y="1516799"/>
            <a:ext cx="8696571" cy="4893647"/>
          </a:xfrm>
          <a:prstGeom prst="rect">
            <a:avLst/>
          </a:prstGeom>
          <a:noFill/>
        </p:spPr>
        <p:txBody>
          <a:bodyPr wrap="square" rtlCol="0">
            <a:spAutoFit/>
          </a:bodyPr>
          <a:lstStyle/>
          <a:p>
            <a:r>
              <a:rPr lang="en-US" sz="2400" dirty="0">
                <a:latin typeface="Cascadia Code" panose="020B0609020000020004" pitchFamily="49" charset="0"/>
                <a:cs typeface="Cascadia Code" panose="020B0609020000020004" pitchFamily="49" charset="0"/>
              </a:rPr>
              <a:t>public static void </a:t>
            </a:r>
            <a:r>
              <a:rPr lang="en-US" sz="2400" dirty="0" err="1">
                <a:latin typeface="Cascadia Code" panose="020B0609020000020004" pitchFamily="49" charset="0"/>
                <a:cs typeface="Cascadia Code" panose="020B0609020000020004" pitchFamily="49" charset="0"/>
              </a:rPr>
              <a:t>CallIt</a:t>
            </a:r>
            <a:r>
              <a:rPr lang="en-US" sz="2400" dirty="0">
                <a:latin typeface="Cascadia Code" panose="020B0609020000020004" pitchFamily="49" charset="0"/>
                <a:cs typeface="Cascadia Code" panose="020B0609020000020004" pitchFamily="49" charset="0"/>
              </a:rPr>
              <a:t>&lt;T&gt;(object o, T t)</a:t>
            </a:r>
          </a:p>
          <a:p>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Console.Out.WriteLine</a:t>
            </a:r>
            <a:r>
              <a:rPr lang="en-US" sz="2400" dirty="0">
                <a:latin typeface="Cascadia Code" panose="020B0609020000020004" pitchFamily="49" charset="0"/>
                <a:cs typeface="Cascadia Code" panose="020B0609020000020004" pitchFamily="49" charset="0"/>
              </a:rPr>
              <a:t>("object o, T t");</a:t>
            </a:r>
          </a:p>
          <a:p>
            <a:r>
              <a:rPr lang="en-US" sz="2400" dirty="0">
                <a:latin typeface="Cascadia Code" panose="020B0609020000020004" pitchFamily="49" charset="0"/>
                <a:cs typeface="Cascadia Code" panose="020B0609020000020004" pitchFamily="49" charset="0"/>
              </a:rPr>
              <a:t>}</a:t>
            </a:r>
          </a:p>
          <a:p>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public static void </a:t>
            </a:r>
            <a:r>
              <a:rPr lang="en-US" sz="2400" dirty="0" err="1">
                <a:latin typeface="Cascadia Code" panose="020B0609020000020004" pitchFamily="49" charset="0"/>
                <a:cs typeface="Cascadia Code" panose="020B0609020000020004" pitchFamily="49" charset="0"/>
              </a:rPr>
              <a:t>CallIt</a:t>
            </a:r>
            <a:r>
              <a:rPr lang="en-US" sz="2400" dirty="0">
                <a:latin typeface="Cascadia Code" panose="020B0609020000020004" pitchFamily="49" charset="0"/>
                <a:cs typeface="Cascadia Code" panose="020B0609020000020004" pitchFamily="49" charset="0"/>
              </a:rPr>
              <a:t>&lt;T&gt;(T </a:t>
            </a:r>
            <a:r>
              <a:rPr lang="en-US" sz="2400" dirty="0" err="1">
                <a:latin typeface="Cascadia Code" panose="020B0609020000020004" pitchFamily="49" charset="0"/>
                <a:cs typeface="Cascadia Code" panose="020B0609020000020004" pitchFamily="49" charset="0"/>
              </a:rPr>
              <a:t>t</a:t>
            </a:r>
            <a:r>
              <a:rPr lang="en-US" sz="2400" dirty="0">
                <a:latin typeface="Cascadia Code" panose="020B0609020000020004" pitchFamily="49" charset="0"/>
                <a:cs typeface="Cascadia Code" panose="020B0609020000020004" pitchFamily="49" charset="0"/>
              </a:rPr>
              <a:t>, object o)</a:t>
            </a:r>
          </a:p>
          <a:p>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Console.Out.WriteLine</a:t>
            </a:r>
            <a:r>
              <a:rPr lang="en-US" sz="2400" dirty="0">
                <a:latin typeface="Cascadia Code" panose="020B0609020000020004" pitchFamily="49" charset="0"/>
                <a:cs typeface="Cascadia Code" panose="020B0609020000020004" pitchFamily="49" charset="0"/>
              </a:rPr>
              <a:t>("T </a:t>
            </a:r>
            <a:r>
              <a:rPr lang="en-US" sz="2400" dirty="0" err="1">
                <a:latin typeface="Cascadia Code" panose="020B0609020000020004" pitchFamily="49" charset="0"/>
                <a:cs typeface="Cascadia Code" panose="020B0609020000020004" pitchFamily="49" charset="0"/>
              </a:rPr>
              <a:t>t</a:t>
            </a:r>
            <a:r>
              <a:rPr lang="en-US" sz="2400" dirty="0">
                <a:latin typeface="Cascadia Code" panose="020B0609020000020004" pitchFamily="49" charset="0"/>
                <a:cs typeface="Cascadia Code" panose="020B0609020000020004" pitchFamily="49" charset="0"/>
              </a:rPr>
              <a:t>, object o");</a:t>
            </a:r>
          </a:p>
          <a:p>
            <a:r>
              <a:rPr lang="en-US" sz="2400" dirty="0">
                <a:latin typeface="Cascadia Code" panose="020B0609020000020004" pitchFamily="49" charset="0"/>
                <a:cs typeface="Cascadia Code" panose="020B0609020000020004" pitchFamily="49" charset="0"/>
              </a:rPr>
              <a:t>}</a:t>
            </a:r>
          </a:p>
          <a:p>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a:t>
            </a:r>
            <a:r>
              <a:rPr lang="en-US" sz="2400" dirty="0" err="1">
                <a:latin typeface="Cascadia Code" panose="020B0609020000020004" pitchFamily="49" charset="0"/>
                <a:cs typeface="Cascadia Code" panose="020B0609020000020004" pitchFamily="49" charset="0"/>
              </a:rPr>
              <a:t>Program.CallIt</a:t>
            </a:r>
            <a:r>
              <a:rPr lang="en-US" sz="2400" dirty="0">
                <a:latin typeface="Cascadia Code" panose="020B0609020000020004" pitchFamily="49" charset="0"/>
                <a:cs typeface="Cascadia Code" panose="020B0609020000020004" pitchFamily="49" charset="0"/>
              </a:rPr>
              <a:t>(new object(), new object());</a:t>
            </a:r>
          </a:p>
          <a:p>
            <a:r>
              <a:rPr lang="en-US" sz="2400" dirty="0">
                <a:latin typeface="Cascadia Code" panose="020B0609020000020004" pitchFamily="49" charset="0"/>
                <a:cs typeface="Cascadia Code" panose="020B0609020000020004" pitchFamily="49" charset="0"/>
              </a:rPr>
              <a:t>//</a:t>
            </a:r>
            <a:r>
              <a:rPr lang="en-US" sz="2400" dirty="0" err="1">
                <a:latin typeface="Cascadia Code" panose="020B0609020000020004" pitchFamily="49" charset="0"/>
                <a:cs typeface="Cascadia Code" panose="020B0609020000020004" pitchFamily="49" charset="0"/>
              </a:rPr>
              <a:t>Program.CallIt</a:t>
            </a:r>
            <a:r>
              <a:rPr lang="en-US" sz="2400" dirty="0">
                <a:latin typeface="Cascadia Code" panose="020B0609020000020004" pitchFamily="49" charset="0"/>
                <a:cs typeface="Cascadia Code" panose="020B0609020000020004" pitchFamily="49" charset="0"/>
              </a:rPr>
              <a:t>(new Program(), new Program());</a:t>
            </a:r>
          </a:p>
          <a:p>
            <a:r>
              <a:rPr lang="en-US" sz="2400" dirty="0" err="1">
                <a:latin typeface="Cascadia Code" panose="020B0609020000020004" pitchFamily="49" charset="0"/>
                <a:cs typeface="Cascadia Code" panose="020B0609020000020004" pitchFamily="49" charset="0"/>
              </a:rPr>
              <a:t>Program.CallIt</a:t>
            </a:r>
            <a:r>
              <a:rPr lang="en-US" sz="2400" dirty="0">
                <a:latin typeface="Cascadia Code" panose="020B0609020000020004" pitchFamily="49" charset="0"/>
                <a:cs typeface="Cascadia Code" panose="020B0609020000020004" pitchFamily="49" charset="0"/>
              </a:rPr>
              <a:t>(new object(), new Program());</a:t>
            </a:r>
          </a:p>
        </p:txBody>
      </p:sp>
    </p:spTree>
    <p:extLst>
      <p:ext uri="{BB962C8B-B14F-4D97-AF65-F5344CB8AC3E}">
        <p14:creationId xmlns:p14="http://schemas.microsoft.com/office/powerpoint/2010/main" val="32970512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Overloading</a:t>
            </a:r>
          </a:p>
        </p:txBody>
      </p:sp>
      <p:sp>
        <p:nvSpPr>
          <p:cNvPr id="4" name="TextBox 3">
            <a:extLst>
              <a:ext uri="{FF2B5EF4-FFF2-40B4-BE49-F238E27FC236}">
                <a16:creationId xmlns:a16="http://schemas.microsoft.com/office/drawing/2014/main" id="{4C76954A-48CF-469B-8A1C-E3E61E4E2813}"/>
              </a:ext>
            </a:extLst>
          </p:cNvPr>
          <p:cNvSpPr txBox="1"/>
          <p:nvPr/>
        </p:nvSpPr>
        <p:spPr>
          <a:xfrm>
            <a:off x="1855593" y="1617942"/>
            <a:ext cx="8480813" cy="4524315"/>
          </a:xfrm>
          <a:prstGeom prst="rect">
            <a:avLst/>
          </a:prstGeom>
          <a:noFill/>
        </p:spPr>
        <p:txBody>
          <a:bodyPr wrap="square" rtlCol="0">
            <a:spAutoFit/>
          </a:bodyPr>
          <a:lstStyle/>
          <a:p>
            <a:r>
              <a:rPr lang="en-US" sz="2400" dirty="0">
                <a:latin typeface="Cascadia Code" panose="020B0609020000020004" pitchFamily="49" charset="0"/>
                <a:cs typeface="Cascadia Code" panose="020B0609020000020004" pitchFamily="49" charset="0"/>
              </a:rPr>
              <a:t>public static void </a:t>
            </a:r>
            <a:r>
              <a:rPr lang="en-US" sz="2400" dirty="0" err="1">
                <a:latin typeface="Cascadia Code" panose="020B0609020000020004" pitchFamily="49" charset="0"/>
                <a:cs typeface="Cascadia Code" panose="020B0609020000020004" pitchFamily="49" charset="0"/>
              </a:rPr>
              <a:t>CallItA</a:t>
            </a:r>
            <a:r>
              <a:rPr lang="en-US" sz="2400" dirty="0">
                <a:latin typeface="Cascadia Code" panose="020B0609020000020004" pitchFamily="49" charset="0"/>
                <a:cs typeface="Cascadia Code" panose="020B0609020000020004" pitchFamily="49" charset="0"/>
              </a:rPr>
              <a:t>&lt;T&gt;(object o, T t)</a:t>
            </a:r>
          </a:p>
          <a:p>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Console.Out.WriteLine</a:t>
            </a:r>
            <a:r>
              <a:rPr lang="en-US" sz="2400" dirty="0">
                <a:latin typeface="Cascadia Code" panose="020B0609020000020004" pitchFamily="49" charset="0"/>
                <a:cs typeface="Cascadia Code" panose="020B0609020000020004" pitchFamily="49" charset="0"/>
              </a:rPr>
              <a:t>("object o, T t");</a:t>
            </a:r>
          </a:p>
          <a:p>
            <a:r>
              <a:rPr lang="en-US" sz="2400" dirty="0">
                <a:latin typeface="Cascadia Code" panose="020B0609020000020004" pitchFamily="49" charset="0"/>
                <a:cs typeface="Cascadia Code" panose="020B0609020000020004" pitchFamily="49" charset="0"/>
              </a:rPr>
              <a:t>}</a:t>
            </a:r>
          </a:p>
          <a:p>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public static void </a:t>
            </a:r>
            <a:r>
              <a:rPr lang="en-US" sz="2400" dirty="0" err="1">
                <a:latin typeface="Cascadia Code" panose="020B0609020000020004" pitchFamily="49" charset="0"/>
                <a:cs typeface="Cascadia Code" panose="020B0609020000020004" pitchFamily="49" charset="0"/>
              </a:rPr>
              <a:t>CallItB</a:t>
            </a:r>
            <a:r>
              <a:rPr lang="en-US" sz="2400" dirty="0">
                <a:latin typeface="Cascadia Code" panose="020B0609020000020004" pitchFamily="49" charset="0"/>
                <a:cs typeface="Cascadia Code" panose="020B0609020000020004" pitchFamily="49" charset="0"/>
              </a:rPr>
              <a:t>&lt;T&gt;(T </a:t>
            </a:r>
            <a:r>
              <a:rPr lang="en-US" sz="2400" dirty="0" err="1">
                <a:latin typeface="Cascadia Code" panose="020B0609020000020004" pitchFamily="49" charset="0"/>
                <a:cs typeface="Cascadia Code" panose="020B0609020000020004" pitchFamily="49" charset="0"/>
              </a:rPr>
              <a:t>t</a:t>
            </a:r>
            <a:r>
              <a:rPr lang="en-US" sz="2400" dirty="0">
                <a:latin typeface="Cascadia Code" panose="020B0609020000020004" pitchFamily="49" charset="0"/>
                <a:cs typeface="Cascadia Code" panose="020B0609020000020004" pitchFamily="49" charset="0"/>
              </a:rPr>
              <a:t>, object o)</a:t>
            </a:r>
          </a:p>
          <a:p>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Console.Out.WriteLine</a:t>
            </a:r>
            <a:r>
              <a:rPr lang="en-US" sz="2400" dirty="0">
                <a:latin typeface="Cascadia Code" panose="020B0609020000020004" pitchFamily="49" charset="0"/>
                <a:cs typeface="Cascadia Code" panose="020B0609020000020004" pitchFamily="49" charset="0"/>
              </a:rPr>
              <a:t>("T </a:t>
            </a:r>
            <a:r>
              <a:rPr lang="en-US" sz="2400" dirty="0" err="1">
                <a:latin typeface="Cascadia Code" panose="020B0609020000020004" pitchFamily="49" charset="0"/>
                <a:cs typeface="Cascadia Code" panose="020B0609020000020004" pitchFamily="49" charset="0"/>
              </a:rPr>
              <a:t>t</a:t>
            </a:r>
            <a:r>
              <a:rPr lang="en-US" sz="2400" dirty="0">
                <a:latin typeface="Cascadia Code" panose="020B0609020000020004" pitchFamily="49" charset="0"/>
                <a:cs typeface="Cascadia Code" panose="020B0609020000020004" pitchFamily="49" charset="0"/>
              </a:rPr>
              <a:t>, object o");</a:t>
            </a:r>
          </a:p>
          <a:p>
            <a:r>
              <a:rPr lang="en-US" sz="2400" dirty="0">
                <a:latin typeface="Cascadia Code" panose="020B0609020000020004" pitchFamily="49" charset="0"/>
                <a:cs typeface="Cascadia Code" panose="020B0609020000020004" pitchFamily="49" charset="0"/>
              </a:rPr>
              <a:t>}</a:t>
            </a:r>
          </a:p>
          <a:p>
            <a:endParaRPr lang="en-US" sz="2400" dirty="0">
              <a:latin typeface="Cascadia Code" panose="020B0609020000020004" pitchFamily="49" charset="0"/>
              <a:cs typeface="Cascadia Code" panose="020B0609020000020004" pitchFamily="49" charset="0"/>
            </a:endParaRPr>
          </a:p>
          <a:p>
            <a:r>
              <a:rPr lang="en-US" sz="2400" dirty="0" err="1">
                <a:latin typeface="Cascadia Code" panose="020B0609020000020004" pitchFamily="49" charset="0"/>
                <a:cs typeface="Cascadia Code" panose="020B0609020000020004" pitchFamily="49" charset="0"/>
              </a:rPr>
              <a:t>Program.CallItB</a:t>
            </a:r>
            <a:r>
              <a:rPr lang="en-US" sz="2400" dirty="0">
                <a:latin typeface="Cascadia Code" panose="020B0609020000020004" pitchFamily="49" charset="0"/>
                <a:cs typeface="Cascadia Code" panose="020B0609020000020004" pitchFamily="49" charset="0"/>
              </a:rPr>
              <a:t>(new object(), new object());</a:t>
            </a:r>
          </a:p>
          <a:p>
            <a:r>
              <a:rPr lang="en-US" sz="2400" dirty="0" err="1">
                <a:latin typeface="Cascadia Code" panose="020B0609020000020004" pitchFamily="49" charset="0"/>
                <a:cs typeface="Cascadia Code" panose="020B0609020000020004" pitchFamily="49" charset="0"/>
              </a:rPr>
              <a:t>Program.CallItA</a:t>
            </a:r>
            <a:r>
              <a:rPr lang="en-US" sz="2400" dirty="0">
                <a:latin typeface="Cascadia Code" panose="020B0609020000020004" pitchFamily="49" charset="0"/>
                <a:cs typeface="Cascadia Code" panose="020B0609020000020004" pitchFamily="49" charset="0"/>
              </a:rPr>
              <a:t>(new Program(), new Program());</a:t>
            </a:r>
          </a:p>
        </p:txBody>
      </p:sp>
    </p:spTree>
    <p:extLst>
      <p:ext uri="{BB962C8B-B14F-4D97-AF65-F5344CB8AC3E}">
        <p14:creationId xmlns:p14="http://schemas.microsoft.com/office/powerpoint/2010/main" val="33504886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Overloading</a:t>
            </a:r>
          </a:p>
        </p:txBody>
      </p:sp>
      <p:sp>
        <p:nvSpPr>
          <p:cNvPr id="5" name="Rectangle 4">
            <a:extLst>
              <a:ext uri="{FF2B5EF4-FFF2-40B4-BE49-F238E27FC236}">
                <a16:creationId xmlns:a16="http://schemas.microsoft.com/office/drawing/2014/main" id="{6668C3A2-6290-450D-A328-699AFAC2A813}"/>
              </a:ext>
            </a:extLst>
          </p:cNvPr>
          <p:cNvSpPr/>
          <p:nvPr/>
        </p:nvSpPr>
        <p:spPr>
          <a:xfrm>
            <a:off x="2214880" y="3185776"/>
            <a:ext cx="7762240" cy="2677656"/>
          </a:xfrm>
          <a:prstGeom prst="rect">
            <a:avLst/>
          </a:prstGeom>
        </p:spPr>
        <p:txBody>
          <a:bodyPr wrap="square">
            <a:spAutoFit/>
          </a:bodyPr>
          <a:lstStyle/>
          <a:p>
            <a:r>
              <a:rPr lang="en-US" sz="2400" dirty="0"/>
              <a:t>The signature of a method consists of the name of the method and the type and kind (value, reference, or output) of each of its formal parameters, considered in the order left to right. </a:t>
            </a:r>
            <a:r>
              <a:rPr lang="en-US" sz="2400" b="1" dirty="0"/>
              <a:t>The signature of a method specifically does not include the return type</a:t>
            </a:r>
            <a:r>
              <a:rPr lang="en-US" sz="2400" dirty="0"/>
              <a:t>, nor does it include the </a:t>
            </a:r>
            <a:r>
              <a:rPr lang="en-US" sz="2400" dirty="0" err="1"/>
              <a:t>params</a:t>
            </a:r>
            <a:r>
              <a:rPr lang="en-US" sz="2400" dirty="0"/>
              <a:t> modifier that may be specified for the right-most parameter.</a:t>
            </a:r>
          </a:p>
        </p:txBody>
      </p:sp>
      <p:sp>
        <p:nvSpPr>
          <p:cNvPr id="6" name="Rectangle 5">
            <a:extLst>
              <a:ext uri="{FF2B5EF4-FFF2-40B4-BE49-F238E27FC236}">
                <a16:creationId xmlns:a16="http://schemas.microsoft.com/office/drawing/2014/main" id="{CB320216-CB41-41C4-9C98-0DAF7E0A2815}"/>
              </a:ext>
            </a:extLst>
          </p:cNvPr>
          <p:cNvSpPr/>
          <p:nvPr/>
        </p:nvSpPr>
        <p:spPr>
          <a:xfrm>
            <a:off x="3620156" y="2161233"/>
            <a:ext cx="4951688" cy="553998"/>
          </a:xfrm>
          <a:prstGeom prst="rect">
            <a:avLst/>
          </a:prstGeom>
        </p:spPr>
        <p:txBody>
          <a:bodyPr wrap="square">
            <a:spAutoFit/>
          </a:bodyPr>
          <a:lstStyle/>
          <a:p>
            <a:r>
              <a:rPr lang="en-US" sz="3000" dirty="0"/>
              <a:t>3.6 Signatures and overloading</a:t>
            </a:r>
          </a:p>
        </p:txBody>
      </p:sp>
      <p:sp>
        <p:nvSpPr>
          <p:cNvPr id="9" name="Rectangle 8">
            <a:extLst>
              <a:ext uri="{FF2B5EF4-FFF2-40B4-BE49-F238E27FC236}">
                <a16:creationId xmlns:a16="http://schemas.microsoft.com/office/drawing/2014/main" id="{A4AF3269-2E37-4947-8ACC-D46DD2CE46F9}"/>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https://msdn.microsoft.com/en-us/library/aa691131%28v=vs.71%29.aspx?f=255&amp;MSPPError=-2147217396</a:t>
            </a:r>
          </a:p>
        </p:txBody>
      </p:sp>
    </p:spTree>
    <p:extLst>
      <p:ext uri="{BB962C8B-B14F-4D97-AF65-F5344CB8AC3E}">
        <p14:creationId xmlns:p14="http://schemas.microsoft.com/office/powerpoint/2010/main" val="814708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Overloading</a:t>
            </a:r>
          </a:p>
        </p:txBody>
      </p:sp>
      <p:sp>
        <p:nvSpPr>
          <p:cNvPr id="5" name="TextBox 4">
            <a:extLst>
              <a:ext uri="{FF2B5EF4-FFF2-40B4-BE49-F238E27FC236}">
                <a16:creationId xmlns:a16="http://schemas.microsoft.com/office/drawing/2014/main" id="{AA8E1450-8D44-4336-851C-490A0A1EAB63}"/>
              </a:ext>
            </a:extLst>
          </p:cNvPr>
          <p:cNvSpPr txBox="1"/>
          <p:nvPr/>
        </p:nvSpPr>
        <p:spPr>
          <a:xfrm>
            <a:off x="2829602" y="1690688"/>
            <a:ext cx="6406865" cy="4708981"/>
          </a:xfrm>
          <a:prstGeom prst="rect">
            <a:avLst/>
          </a:prstGeom>
          <a:noFill/>
        </p:spPr>
        <p:txBody>
          <a:bodyPr wrap="square" rtlCol="0">
            <a:spAutoFit/>
          </a:bodyPr>
          <a:lstStyle/>
          <a:p>
            <a:r>
              <a:rPr lang="en-US" sz="2000" dirty="0">
                <a:latin typeface="Cascadia Code" panose="020B0609020000020004" pitchFamily="49" charset="0"/>
                <a:cs typeface="Cascadia Code" panose="020B0609020000020004" pitchFamily="49" charset="0"/>
              </a:rPr>
              <a:t>.method public </a:t>
            </a:r>
            <a:r>
              <a:rPr lang="en-US" sz="2000" dirty="0" err="1">
                <a:latin typeface="Cascadia Code" panose="020B0609020000020004" pitchFamily="49" charset="0"/>
                <a:cs typeface="Cascadia Code" panose="020B0609020000020004" pitchFamily="49" charset="0"/>
              </a:rPr>
              <a:t>hidebysig</a:t>
            </a:r>
            <a:r>
              <a:rPr lang="en-US" sz="2000" dirty="0">
                <a:latin typeface="Cascadia Code" panose="020B0609020000020004" pitchFamily="49" charset="0"/>
                <a:cs typeface="Cascadia Code" panose="020B0609020000020004" pitchFamily="49" charset="0"/>
              </a:rPr>
              <a:t> instance int32</a:t>
            </a: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GetValue</a:t>
            </a:r>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cil</a:t>
            </a:r>
            <a:r>
              <a:rPr lang="en-US" sz="2000" dirty="0">
                <a:latin typeface="Cascadia Code" panose="020B0609020000020004" pitchFamily="49" charset="0"/>
                <a:cs typeface="Cascadia Code" panose="020B0609020000020004" pitchFamily="49" charset="0"/>
              </a:rPr>
              <a:t> managed</a:t>
            </a:r>
          </a:p>
          <a:p>
            <a:r>
              <a:rPr lang="en-US" sz="2000" dirty="0">
                <a:latin typeface="Cascadia Code" panose="020B0609020000020004" pitchFamily="49" charset="0"/>
                <a:cs typeface="Cascadia Code" panose="020B0609020000020004" pitchFamily="49" charset="0"/>
              </a:rPr>
              <a:t>{</a:t>
            </a: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maxstack</a:t>
            </a:r>
            <a:r>
              <a:rPr lang="en-US" sz="2000" dirty="0">
                <a:latin typeface="Cascadia Code" panose="020B0609020000020004" pitchFamily="49" charset="0"/>
                <a:cs typeface="Cascadia Code" panose="020B0609020000020004" pitchFamily="49" charset="0"/>
              </a:rPr>
              <a:t>  8</a:t>
            </a:r>
          </a:p>
          <a:p>
            <a:r>
              <a:rPr lang="en-US" sz="2000" dirty="0">
                <a:latin typeface="Cascadia Code" panose="020B0609020000020004" pitchFamily="49" charset="0"/>
                <a:cs typeface="Cascadia Code" panose="020B0609020000020004" pitchFamily="49" charset="0"/>
              </a:rPr>
              <a:t>  ldc.i4 0x64</a:t>
            </a:r>
          </a:p>
          <a:p>
            <a:r>
              <a:rPr lang="en-US" sz="2000" dirty="0">
                <a:latin typeface="Cascadia Code" panose="020B0609020000020004" pitchFamily="49" charset="0"/>
                <a:cs typeface="Cascadia Code" panose="020B0609020000020004" pitchFamily="49" charset="0"/>
              </a:rPr>
              <a:t>  ret</a:t>
            </a:r>
          </a:p>
          <a:p>
            <a:r>
              <a:rPr lang="en-US" sz="2000" dirty="0">
                <a:latin typeface="Cascadia Code" panose="020B0609020000020004" pitchFamily="49" charset="0"/>
                <a:cs typeface="Cascadia Code" panose="020B0609020000020004" pitchFamily="49" charset="0"/>
              </a:rPr>
              <a:t>}</a:t>
            </a:r>
          </a:p>
          <a:p>
            <a:endParaRPr lang="en-US" sz="2000" dirty="0">
              <a:latin typeface="Cascadia Code" panose="020B0609020000020004" pitchFamily="49" charset="0"/>
              <a:cs typeface="Cascadia Code" panose="020B0609020000020004" pitchFamily="49" charset="0"/>
            </a:endParaRPr>
          </a:p>
          <a:p>
            <a:r>
              <a:rPr lang="en-US" sz="2000" dirty="0">
                <a:latin typeface="Cascadia Code" panose="020B0609020000020004" pitchFamily="49" charset="0"/>
                <a:cs typeface="Cascadia Code" panose="020B0609020000020004" pitchFamily="49" charset="0"/>
              </a:rPr>
              <a:t>.method public </a:t>
            </a:r>
            <a:r>
              <a:rPr lang="en-US" sz="2000" dirty="0" err="1">
                <a:latin typeface="Cascadia Code" panose="020B0609020000020004" pitchFamily="49" charset="0"/>
                <a:cs typeface="Cascadia Code" panose="020B0609020000020004" pitchFamily="49" charset="0"/>
              </a:rPr>
              <a:t>hidebysig</a:t>
            </a:r>
            <a:r>
              <a:rPr lang="en-US" sz="2000" dirty="0">
                <a:latin typeface="Cascadia Code" panose="020B0609020000020004" pitchFamily="49" charset="0"/>
                <a:cs typeface="Cascadia Code" panose="020B0609020000020004" pitchFamily="49" charset="0"/>
              </a:rPr>
              <a:t> instance string </a:t>
            </a: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GetValue</a:t>
            </a:r>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cil</a:t>
            </a:r>
            <a:r>
              <a:rPr lang="en-US" sz="2000" dirty="0">
                <a:latin typeface="Cascadia Code" panose="020B0609020000020004" pitchFamily="49" charset="0"/>
                <a:cs typeface="Cascadia Code" panose="020B0609020000020004" pitchFamily="49" charset="0"/>
              </a:rPr>
              <a:t> managed</a:t>
            </a:r>
          </a:p>
          <a:p>
            <a:r>
              <a:rPr lang="en-US" sz="2000" dirty="0">
                <a:latin typeface="Cascadia Code" panose="020B0609020000020004" pitchFamily="49" charset="0"/>
                <a:cs typeface="Cascadia Code" panose="020B0609020000020004" pitchFamily="49" charset="0"/>
              </a:rPr>
              <a:t>{</a:t>
            </a: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maxstack</a:t>
            </a:r>
            <a:r>
              <a:rPr lang="en-US" sz="2000" dirty="0">
                <a:latin typeface="Cascadia Code" panose="020B0609020000020004" pitchFamily="49" charset="0"/>
                <a:cs typeface="Cascadia Code" panose="020B0609020000020004" pitchFamily="49" charset="0"/>
              </a:rPr>
              <a:t>  8</a:t>
            </a: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ldstr</a:t>
            </a:r>
            <a:r>
              <a:rPr lang="en-US" sz="2000" dirty="0">
                <a:latin typeface="Cascadia Code" panose="020B0609020000020004" pitchFamily="49" charset="0"/>
                <a:cs typeface="Cascadia Code" panose="020B0609020000020004" pitchFamily="49" charset="0"/>
              </a:rPr>
              <a:t> "100"</a:t>
            </a:r>
          </a:p>
          <a:p>
            <a:r>
              <a:rPr lang="en-US" sz="2000" dirty="0">
                <a:latin typeface="Cascadia Code" panose="020B0609020000020004" pitchFamily="49" charset="0"/>
                <a:cs typeface="Cascadia Code" panose="020B0609020000020004" pitchFamily="49" charset="0"/>
              </a:rPr>
              <a:t>  ret</a:t>
            </a:r>
          </a:p>
          <a:p>
            <a:r>
              <a:rPr lang="en-US" sz="2000" dirty="0">
                <a:latin typeface="Cascadia Code" panose="020B0609020000020004" pitchFamily="49" charset="0"/>
                <a:cs typeface="Cascadia Code" panose="020B0609020000020004" pitchFamily="49" charset="0"/>
              </a:rPr>
              <a:t>}</a:t>
            </a:r>
          </a:p>
        </p:txBody>
      </p:sp>
      <p:sp>
        <p:nvSpPr>
          <p:cNvPr id="6" name="Rectangle 5">
            <a:extLst>
              <a:ext uri="{FF2B5EF4-FFF2-40B4-BE49-F238E27FC236}">
                <a16:creationId xmlns:a16="http://schemas.microsoft.com/office/drawing/2014/main" id="{E70603F0-9A44-4F40-ACE1-F5EBDA110EBB}"/>
              </a:ext>
            </a:extLst>
          </p:cNvPr>
          <p:cNvSpPr/>
          <p:nvPr/>
        </p:nvSpPr>
        <p:spPr>
          <a:xfrm>
            <a:off x="7936102" y="1690688"/>
            <a:ext cx="904240" cy="39807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D632AF6-17C0-4C0E-B473-68C165417C1E}"/>
              </a:ext>
            </a:extLst>
          </p:cNvPr>
          <p:cNvSpPr/>
          <p:nvPr/>
        </p:nvSpPr>
        <p:spPr>
          <a:xfrm>
            <a:off x="7945689" y="4118928"/>
            <a:ext cx="992827" cy="39807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43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Overloading</a:t>
            </a:r>
          </a:p>
        </p:txBody>
      </p:sp>
      <p:sp>
        <p:nvSpPr>
          <p:cNvPr id="8" name="TextBox 7">
            <a:extLst>
              <a:ext uri="{FF2B5EF4-FFF2-40B4-BE49-F238E27FC236}">
                <a16:creationId xmlns:a16="http://schemas.microsoft.com/office/drawing/2014/main" id="{E022B3AA-9C98-41E7-A09D-7678D9D2058E}"/>
              </a:ext>
            </a:extLst>
          </p:cNvPr>
          <p:cNvSpPr txBox="1"/>
          <p:nvPr/>
        </p:nvSpPr>
        <p:spPr>
          <a:xfrm>
            <a:off x="246580" y="1490633"/>
            <a:ext cx="10858642" cy="400110"/>
          </a:xfrm>
          <a:prstGeom prst="rect">
            <a:avLst/>
          </a:prstGeom>
          <a:noFill/>
        </p:spPr>
        <p:txBody>
          <a:bodyPr wrap="square" rtlCol="0">
            <a:spAutoFit/>
          </a:bodyPr>
          <a:lstStyle/>
          <a:p>
            <a:pPr algn="r"/>
            <a:r>
              <a:rPr lang="en-US" sz="2000" dirty="0">
                <a:latin typeface="Cascadia Code" panose="020B0609020000020004" pitchFamily="49" charset="0"/>
                <a:cs typeface="Cascadia Code" panose="020B0609020000020004" pitchFamily="49" charset="0"/>
              </a:rPr>
              <a:t>call instance int32 [Overloaded] </a:t>
            </a:r>
            <a:r>
              <a:rPr lang="en-US" sz="2000" dirty="0" err="1">
                <a:latin typeface="Cascadia Code" panose="020B0609020000020004" pitchFamily="49" charset="0"/>
                <a:cs typeface="Cascadia Code" panose="020B0609020000020004" pitchFamily="49" charset="0"/>
              </a:rPr>
              <a:t>Overloaded.ValueGenerator</a:t>
            </a:r>
            <a:r>
              <a:rPr lang="en-US" sz="2000" dirty="0">
                <a:latin typeface="Cascadia Code" panose="020B0609020000020004" pitchFamily="49" charset="0"/>
                <a:cs typeface="Cascadia Code" panose="020B0609020000020004" pitchFamily="49" charset="0"/>
              </a:rPr>
              <a:t>::</a:t>
            </a:r>
            <a:r>
              <a:rPr lang="en-US" sz="2000" dirty="0" err="1">
                <a:latin typeface="Cascadia Code" panose="020B0609020000020004" pitchFamily="49" charset="0"/>
                <a:cs typeface="Cascadia Code" panose="020B0609020000020004" pitchFamily="49" charset="0"/>
              </a:rPr>
              <a:t>GetValue</a:t>
            </a:r>
            <a:r>
              <a:rPr lang="en-US" sz="2000" dirty="0">
                <a:latin typeface="Cascadia Code" panose="020B0609020000020004" pitchFamily="49" charset="0"/>
                <a:cs typeface="Cascadia Code" panose="020B0609020000020004" pitchFamily="49" charset="0"/>
              </a:rPr>
              <a:t>()</a:t>
            </a:r>
          </a:p>
        </p:txBody>
      </p:sp>
      <p:sp>
        <p:nvSpPr>
          <p:cNvPr id="9" name="TextBox 8">
            <a:extLst>
              <a:ext uri="{FF2B5EF4-FFF2-40B4-BE49-F238E27FC236}">
                <a16:creationId xmlns:a16="http://schemas.microsoft.com/office/drawing/2014/main" id="{52D40D88-C065-46A2-9B66-7FB66E3761AD}"/>
              </a:ext>
            </a:extLst>
          </p:cNvPr>
          <p:cNvSpPr txBox="1"/>
          <p:nvPr/>
        </p:nvSpPr>
        <p:spPr>
          <a:xfrm>
            <a:off x="246580" y="5615593"/>
            <a:ext cx="10858642" cy="400110"/>
          </a:xfrm>
          <a:prstGeom prst="rect">
            <a:avLst/>
          </a:prstGeom>
          <a:noFill/>
        </p:spPr>
        <p:txBody>
          <a:bodyPr wrap="square" rtlCol="0">
            <a:spAutoFit/>
          </a:bodyPr>
          <a:lstStyle/>
          <a:p>
            <a:pPr algn="r"/>
            <a:r>
              <a:rPr lang="en-US" sz="2000" dirty="0">
                <a:latin typeface="Cascadia Code" panose="020B0609020000020004" pitchFamily="49" charset="0"/>
                <a:cs typeface="Cascadia Code" panose="020B0609020000020004" pitchFamily="49" charset="0"/>
              </a:rPr>
              <a:t>call instance string [Overloaded] </a:t>
            </a:r>
            <a:r>
              <a:rPr lang="en-US" sz="2000" dirty="0" err="1">
                <a:latin typeface="Cascadia Code" panose="020B0609020000020004" pitchFamily="49" charset="0"/>
                <a:cs typeface="Cascadia Code" panose="020B0609020000020004" pitchFamily="49" charset="0"/>
              </a:rPr>
              <a:t>Overloaded.ValueGenerator</a:t>
            </a:r>
            <a:r>
              <a:rPr lang="en-US" sz="2000" dirty="0">
                <a:latin typeface="Cascadia Code" panose="020B0609020000020004" pitchFamily="49" charset="0"/>
                <a:cs typeface="Cascadia Code" panose="020B0609020000020004" pitchFamily="49" charset="0"/>
              </a:rPr>
              <a:t>::</a:t>
            </a:r>
            <a:r>
              <a:rPr lang="en-US" sz="2000" dirty="0" err="1">
                <a:latin typeface="Cascadia Code" panose="020B0609020000020004" pitchFamily="49" charset="0"/>
                <a:cs typeface="Cascadia Code" panose="020B0609020000020004" pitchFamily="49" charset="0"/>
              </a:rPr>
              <a:t>GetValue</a:t>
            </a:r>
            <a:r>
              <a:rPr lang="en-US" sz="2000" dirty="0">
                <a:latin typeface="Cascadia Code" panose="020B0609020000020004" pitchFamily="49" charset="0"/>
                <a:cs typeface="Cascadia Code" panose="020B0609020000020004" pitchFamily="49" charset="0"/>
              </a:rPr>
              <a:t>()</a:t>
            </a:r>
          </a:p>
        </p:txBody>
      </p:sp>
      <p:sp>
        <p:nvSpPr>
          <p:cNvPr id="10" name="Rounded Rectangle 1">
            <a:extLst>
              <a:ext uri="{FF2B5EF4-FFF2-40B4-BE49-F238E27FC236}">
                <a16:creationId xmlns:a16="http://schemas.microsoft.com/office/drawing/2014/main" id="{0D63DE48-0692-4971-9E3E-C665B7027B46}"/>
              </a:ext>
            </a:extLst>
          </p:cNvPr>
          <p:cNvSpPr/>
          <p:nvPr/>
        </p:nvSpPr>
        <p:spPr>
          <a:xfrm>
            <a:off x="1879942" y="2721829"/>
            <a:ext cx="3048000" cy="1899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err="1"/>
              <a:t>ValueGenerator</a:t>
            </a:r>
            <a:endParaRPr lang="en-US" dirty="0"/>
          </a:p>
        </p:txBody>
      </p:sp>
      <p:sp>
        <p:nvSpPr>
          <p:cNvPr id="11" name="Rounded Rectangle 5">
            <a:extLst>
              <a:ext uri="{FF2B5EF4-FFF2-40B4-BE49-F238E27FC236}">
                <a16:creationId xmlns:a16="http://schemas.microsoft.com/office/drawing/2014/main" id="{A85D1819-1646-4948-A031-6B9AB0B82925}"/>
              </a:ext>
            </a:extLst>
          </p:cNvPr>
          <p:cNvSpPr/>
          <p:nvPr/>
        </p:nvSpPr>
        <p:spPr>
          <a:xfrm>
            <a:off x="1981542" y="3326448"/>
            <a:ext cx="2794000" cy="4165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int32 </a:t>
            </a:r>
            <a:r>
              <a:rPr lang="en-US" dirty="0" err="1"/>
              <a:t>GetValue</a:t>
            </a:r>
            <a:r>
              <a:rPr lang="en-US" dirty="0"/>
              <a:t>()</a:t>
            </a:r>
          </a:p>
        </p:txBody>
      </p:sp>
      <p:sp>
        <p:nvSpPr>
          <p:cNvPr id="12" name="Rounded Rectangle 6">
            <a:extLst>
              <a:ext uri="{FF2B5EF4-FFF2-40B4-BE49-F238E27FC236}">
                <a16:creationId xmlns:a16="http://schemas.microsoft.com/office/drawing/2014/main" id="{7343CC3C-BD99-4A21-86E7-7C316893E6C4}"/>
              </a:ext>
            </a:extLst>
          </p:cNvPr>
          <p:cNvSpPr/>
          <p:nvPr/>
        </p:nvSpPr>
        <p:spPr>
          <a:xfrm>
            <a:off x="2006942" y="3813210"/>
            <a:ext cx="2794000" cy="4165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string </a:t>
            </a:r>
            <a:r>
              <a:rPr lang="en-US" dirty="0" err="1"/>
              <a:t>GetValue</a:t>
            </a:r>
            <a:r>
              <a:rPr lang="en-US" dirty="0"/>
              <a:t>()</a:t>
            </a:r>
          </a:p>
        </p:txBody>
      </p:sp>
      <p:cxnSp>
        <p:nvCxnSpPr>
          <p:cNvPr id="13" name="Elbow Connector 8">
            <a:extLst>
              <a:ext uri="{FF2B5EF4-FFF2-40B4-BE49-F238E27FC236}">
                <a16:creationId xmlns:a16="http://schemas.microsoft.com/office/drawing/2014/main" id="{7BF871E3-DDA9-4110-A028-12923AF36FEF}"/>
              </a:ext>
            </a:extLst>
          </p:cNvPr>
          <p:cNvCxnSpPr>
            <a:cxnSpLocks/>
            <a:stCxn id="8" idx="3"/>
            <a:endCxn id="11" idx="3"/>
          </p:cNvCxnSpPr>
          <p:nvPr/>
        </p:nvCxnSpPr>
        <p:spPr>
          <a:xfrm flipH="1">
            <a:off x="4775542" y="1690688"/>
            <a:ext cx="6329680" cy="1844040"/>
          </a:xfrm>
          <a:prstGeom prst="bentConnector3">
            <a:avLst>
              <a:gd name="adj1" fmla="val -3612"/>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9">
            <a:extLst>
              <a:ext uri="{FF2B5EF4-FFF2-40B4-BE49-F238E27FC236}">
                <a16:creationId xmlns:a16="http://schemas.microsoft.com/office/drawing/2014/main" id="{C5A8AE70-6846-47B7-A98A-E4742B345903}"/>
              </a:ext>
            </a:extLst>
          </p:cNvPr>
          <p:cNvCxnSpPr>
            <a:cxnSpLocks/>
            <a:stCxn id="9" idx="3"/>
            <a:endCxn id="12" idx="3"/>
          </p:cNvCxnSpPr>
          <p:nvPr/>
        </p:nvCxnSpPr>
        <p:spPr>
          <a:xfrm flipH="1" flipV="1">
            <a:off x="4800942" y="4021490"/>
            <a:ext cx="6304280" cy="1794158"/>
          </a:xfrm>
          <a:prstGeom prst="bentConnector3">
            <a:avLst>
              <a:gd name="adj1" fmla="val -3626"/>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7656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Overloading</a:t>
            </a:r>
          </a:p>
        </p:txBody>
      </p:sp>
      <p:sp>
        <p:nvSpPr>
          <p:cNvPr id="5" name="TextBox 4">
            <a:extLst>
              <a:ext uri="{FF2B5EF4-FFF2-40B4-BE49-F238E27FC236}">
                <a16:creationId xmlns:a16="http://schemas.microsoft.com/office/drawing/2014/main" id="{FEEC3012-6F4B-4805-84C1-311237C660AD}"/>
              </a:ext>
            </a:extLst>
          </p:cNvPr>
          <p:cNvSpPr txBox="1"/>
          <p:nvPr/>
        </p:nvSpPr>
        <p:spPr>
          <a:xfrm>
            <a:off x="531370" y="2262360"/>
            <a:ext cx="11129260" cy="3785652"/>
          </a:xfrm>
          <a:prstGeom prst="rect">
            <a:avLst/>
          </a:prstGeom>
          <a:noFill/>
        </p:spPr>
        <p:txBody>
          <a:bodyPr wrap="square" rtlCol="0">
            <a:spAutoFit/>
          </a:bodyPr>
          <a:lstStyle/>
          <a:p>
            <a:r>
              <a:rPr lang="en-US" sz="2400" dirty="0" err="1">
                <a:latin typeface="Cascadia Code" panose="020B0609020000020004" pitchFamily="49" charset="0"/>
                <a:cs typeface="Cascadia Code" panose="020B0609020000020004" pitchFamily="49" charset="0"/>
              </a:rPr>
              <a:t>var</a:t>
            </a:r>
            <a:r>
              <a:rPr lang="en-US" sz="2400" dirty="0">
                <a:latin typeface="Cascadia Code" panose="020B0609020000020004" pitchFamily="49" charset="0"/>
                <a:cs typeface="Cascadia Code" panose="020B0609020000020004" pitchFamily="49" charset="0"/>
              </a:rPr>
              <a:t> generator = new </a:t>
            </a:r>
            <a:r>
              <a:rPr lang="en-US" sz="2400" dirty="0" err="1">
                <a:latin typeface="Cascadia Code" panose="020B0609020000020004" pitchFamily="49" charset="0"/>
                <a:cs typeface="Cascadia Code" panose="020B0609020000020004" pitchFamily="49" charset="0"/>
              </a:rPr>
              <a:t>ValueGenerator</a:t>
            </a:r>
            <a:r>
              <a:rPr lang="en-US" sz="2400" dirty="0">
                <a:latin typeface="Cascadia Code" panose="020B0609020000020004" pitchFamily="49" charset="0"/>
                <a:cs typeface="Cascadia Code" panose="020B0609020000020004" pitchFamily="49" charset="0"/>
              </a:rPr>
              <a:t>();</a:t>
            </a:r>
          </a:p>
          <a:p>
            <a:endParaRPr lang="en-US" sz="2400" dirty="0">
              <a:latin typeface="Cascadia Code" panose="020B0609020000020004" pitchFamily="49" charset="0"/>
              <a:cs typeface="Cascadia Code" panose="020B0609020000020004" pitchFamily="49" charset="0"/>
            </a:endParaRPr>
          </a:p>
          <a:p>
            <a:r>
              <a:rPr lang="en-US" sz="2400" dirty="0" err="1">
                <a:latin typeface="Cascadia Code" panose="020B0609020000020004" pitchFamily="49" charset="0"/>
                <a:cs typeface="Cascadia Code" panose="020B0609020000020004" pitchFamily="49" charset="0"/>
              </a:rPr>
              <a:t>var</a:t>
            </a:r>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getValueIntMethod</a:t>
            </a:r>
            <a:r>
              <a:rPr lang="en-US" sz="2400" dirty="0">
                <a:latin typeface="Cascadia Code" panose="020B0609020000020004" pitchFamily="49" charset="0"/>
                <a:cs typeface="Cascadia Code" panose="020B0609020000020004" pitchFamily="49" charset="0"/>
              </a:rPr>
              <a:t> = </a:t>
            </a:r>
            <a:r>
              <a:rPr lang="en-US" sz="2400" dirty="0" err="1">
                <a:latin typeface="Cascadia Code" panose="020B0609020000020004" pitchFamily="49" charset="0"/>
                <a:cs typeface="Cascadia Code" panose="020B0609020000020004" pitchFamily="49" charset="0"/>
              </a:rPr>
              <a:t>typeof</a:t>
            </a:r>
            <a:r>
              <a:rPr lang="en-US" sz="2400" dirty="0">
                <a:latin typeface="Cascadia Code" panose="020B0609020000020004" pitchFamily="49" charset="0"/>
                <a:cs typeface="Cascadia Code" panose="020B0609020000020004" pitchFamily="49" charset="0"/>
              </a:rPr>
              <a:t>(</a:t>
            </a:r>
            <a:r>
              <a:rPr lang="en-US" sz="2400" dirty="0" err="1">
                <a:latin typeface="Cascadia Code" panose="020B0609020000020004" pitchFamily="49" charset="0"/>
                <a:cs typeface="Cascadia Code" panose="020B0609020000020004" pitchFamily="49" charset="0"/>
              </a:rPr>
              <a:t>ValueGenerator</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GetMethods</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.Single(_ =&gt; _.Name == </a:t>
            </a:r>
            <a:r>
              <a:rPr lang="en-US" sz="2400" dirty="0" err="1">
                <a:latin typeface="Cascadia Code" panose="020B0609020000020004" pitchFamily="49" charset="0"/>
                <a:cs typeface="Cascadia Code" panose="020B0609020000020004" pitchFamily="49" charset="0"/>
              </a:rPr>
              <a:t>nameof</a:t>
            </a:r>
            <a:r>
              <a:rPr lang="en-US" sz="2400" dirty="0">
                <a:latin typeface="Cascadia Code" panose="020B0609020000020004" pitchFamily="49" charset="0"/>
                <a:cs typeface="Cascadia Code" panose="020B0609020000020004" pitchFamily="49" charset="0"/>
              </a:rPr>
              <a:t>(</a:t>
            </a:r>
            <a:r>
              <a:rPr lang="en-US" sz="2400" dirty="0" err="1">
                <a:latin typeface="Cascadia Code" panose="020B0609020000020004" pitchFamily="49" charset="0"/>
                <a:cs typeface="Cascadia Code" panose="020B0609020000020004" pitchFamily="49" charset="0"/>
              </a:rPr>
              <a:t>ValueGenerator.GetValue</a:t>
            </a:r>
            <a:r>
              <a:rPr lang="en-US" sz="2400" dirty="0">
                <a:latin typeface="Cascadia Code" panose="020B0609020000020004" pitchFamily="49" charset="0"/>
                <a:cs typeface="Cascadia Code" panose="020B0609020000020004" pitchFamily="49" charset="0"/>
              </a:rPr>
              <a:t>) &amp;&amp;</a:t>
            </a:r>
          </a:p>
          <a:p>
            <a:r>
              <a:rPr lang="en-US" sz="2400" dirty="0">
                <a:latin typeface="Cascadia Code" panose="020B0609020000020004" pitchFamily="49" charset="0"/>
                <a:cs typeface="Cascadia Code" panose="020B0609020000020004" pitchFamily="49" charset="0"/>
              </a:rPr>
              <a:t>    _.</a:t>
            </a:r>
            <a:r>
              <a:rPr lang="en-US" sz="2400" dirty="0" err="1">
                <a:latin typeface="Cascadia Code" panose="020B0609020000020004" pitchFamily="49" charset="0"/>
                <a:cs typeface="Cascadia Code" panose="020B0609020000020004" pitchFamily="49" charset="0"/>
              </a:rPr>
              <a:t>ReturnType</a:t>
            </a:r>
            <a:r>
              <a:rPr lang="en-US" sz="2400" dirty="0">
                <a:latin typeface="Cascadia Code" panose="020B0609020000020004" pitchFamily="49" charset="0"/>
                <a:cs typeface="Cascadia Code" panose="020B0609020000020004" pitchFamily="49" charset="0"/>
              </a:rPr>
              <a:t> == </a:t>
            </a:r>
            <a:r>
              <a:rPr lang="en-US" sz="2400" dirty="0" err="1">
                <a:latin typeface="Cascadia Code" panose="020B0609020000020004" pitchFamily="49" charset="0"/>
                <a:cs typeface="Cascadia Code" panose="020B0609020000020004" pitchFamily="49" charset="0"/>
              </a:rPr>
              <a:t>typeof</a:t>
            </a:r>
            <a:r>
              <a:rPr lang="en-US" sz="2400" dirty="0">
                <a:latin typeface="Cascadia Code" panose="020B0609020000020004" pitchFamily="49" charset="0"/>
                <a:cs typeface="Cascadia Code" panose="020B0609020000020004" pitchFamily="49" charset="0"/>
              </a:rPr>
              <a:t>(</a:t>
            </a:r>
            <a:r>
              <a:rPr lang="en-US" sz="2400" dirty="0" err="1">
                <a:latin typeface="Cascadia Code" panose="020B0609020000020004" pitchFamily="49" charset="0"/>
                <a:cs typeface="Cascadia Code" panose="020B0609020000020004" pitchFamily="49" charset="0"/>
              </a:rPr>
              <a:t>int</a:t>
            </a:r>
            <a:r>
              <a:rPr lang="en-US" sz="2400" dirty="0">
                <a:latin typeface="Cascadia Code" panose="020B0609020000020004" pitchFamily="49" charset="0"/>
                <a:cs typeface="Cascadia Code" panose="020B0609020000020004" pitchFamily="49" charset="0"/>
              </a:rPr>
              <a:t>));</a:t>
            </a:r>
          </a:p>
          <a:p>
            <a:endParaRPr lang="en-US" sz="2400" dirty="0">
              <a:latin typeface="Cascadia Code" panose="020B0609020000020004" pitchFamily="49" charset="0"/>
              <a:cs typeface="Cascadia Code" panose="020B0609020000020004" pitchFamily="49" charset="0"/>
            </a:endParaRPr>
          </a:p>
          <a:p>
            <a:r>
              <a:rPr lang="en-US" sz="2400" dirty="0" err="1">
                <a:latin typeface="Cascadia Code" panose="020B0609020000020004" pitchFamily="49" charset="0"/>
                <a:cs typeface="Cascadia Code" panose="020B0609020000020004" pitchFamily="49" charset="0"/>
              </a:rPr>
              <a:t>var</a:t>
            </a:r>
            <a:r>
              <a:rPr lang="en-US" sz="2400" dirty="0">
                <a:latin typeface="Cascadia Code" panose="020B0609020000020004" pitchFamily="49" charset="0"/>
                <a:cs typeface="Cascadia Code" panose="020B0609020000020004" pitchFamily="49" charset="0"/>
              </a:rPr>
              <a:t> value = </a:t>
            </a:r>
            <a:r>
              <a:rPr lang="en-US" sz="2400" dirty="0" err="1">
                <a:latin typeface="Cascadia Code" panose="020B0609020000020004" pitchFamily="49" charset="0"/>
                <a:cs typeface="Cascadia Code" panose="020B0609020000020004" pitchFamily="49" charset="0"/>
              </a:rPr>
              <a:t>getValueIntMethod.Invoke</a:t>
            </a:r>
            <a:r>
              <a:rPr lang="en-US" sz="2400" dirty="0">
                <a:latin typeface="Cascadia Code" panose="020B0609020000020004" pitchFamily="49" charset="0"/>
                <a:cs typeface="Cascadia Code" panose="020B0609020000020004" pitchFamily="49" charset="0"/>
              </a:rPr>
              <a:t>(generator, null);</a:t>
            </a:r>
          </a:p>
          <a:p>
            <a:r>
              <a:rPr lang="en-US" sz="2400" dirty="0" err="1">
                <a:latin typeface="Cascadia Code" panose="020B0609020000020004" pitchFamily="49" charset="0"/>
                <a:cs typeface="Cascadia Code" panose="020B0609020000020004" pitchFamily="49" charset="0"/>
              </a:rPr>
              <a:t>Console.Out.WriteLine</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$"{value}, type is {</a:t>
            </a:r>
            <a:r>
              <a:rPr lang="en-US" sz="2400" dirty="0" err="1">
                <a:latin typeface="Cascadia Code" panose="020B0609020000020004" pitchFamily="49" charset="0"/>
                <a:cs typeface="Cascadia Code" panose="020B0609020000020004" pitchFamily="49" charset="0"/>
              </a:rPr>
              <a:t>value.GetType</a:t>
            </a:r>
            <a:r>
              <a:rPr lang="en-US" sz="2400" dirty="0">
                <a:latin typeface="Cascadia Code" panose="020B0609020000020004" pitchFamily="49" charset="0"/>
                <a:cs typeface="Cascadia Code" panose="020B0609020000020004" pitchFamily="49" charset="0"/>
              </a:rPr>
              <a:t>().Name}");</a:t>
            </a:r>
          </a:p>
        </p:txBody>
      </p:sp>
    </p:spTree>
    <p:extLst>
      <p:ext uri="{BB962C8B-B14F-4D97-AF65-F5344CB8AC3E}">
        <p14:creationId xmlns:p14="http://schemas.microsoft.com/office/powerpoint/2010/main" val="2431506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Overloading</a:t>
            </a:r>
          </a:p>
        </p:txBody>
      </p:sp>
      <p:pic>
        <p:nvPicPr>
          <p:cNvPr id="4" name="Picture 3">
            <a:extLst>
              <a:ext uri="{FF2B5EF4-FFF2-40B4-BE49-F238E27FC236}">
                <a16:creationId xmlns:a16="http://schemas.microsoft.com/office/drawing/2014/main" id="{9A5120E7-FC62-4488-AD18-E62BB31D4FA4}"/>
              </a:ext>
            </a:extLst>
          </p:cNvPr>
          <p:cNvPicPr>
            <a:picLocks noChangeAspect="1"/>
          </p:cNvPicPr>
          <p:nvPr/>
        </p:nvPicPr>
        <p:blipFill>
          <a:blip r:embed="rId3"/>
          <a:stretch>
            <a:fillRect/>
          </a:stretch>
        </p:blipFill>
        <p:spPr>
          <a:xfrm>
            <a:off x="386499" y="2155464"/>
            <a:ext cx="5626467" cy="2847822"/>
          </a:xfrm>
          <a:prstGeom prst="rect">
            <a:avLst/>
          </a:prstGeom>
        </p:spPr>
      </p:pic>
      <p:pic>
        <p:nvPicPr>
          <p:cNvPr id="6" name="Picture 5">
            <a:extLst>
              <a:ext uri="{FF2B5EF4-FFF2-40B4-BE49-F238E27FC236}">
                <a16:creationId xmlns:a16="http://schemas.microsoft.com/office/drawing/2014/main" id="{DE48DA1D-5859-4F62-8B44-49B6C3CA9AE2}"/>
              </a:ext>
            </a:extLst>
          </p:cNvPr>
          <p:cNvPicPr>
            <a:picLocks noChangeAspect="1"/>
          </p:cNvPicPr>
          <p:nvPr/>
        </p:nvPicPr>
        <p:blipFill>
          <a:blip r:embed="rId4"/>
          <a:stretch>
            <a:fillRect/>
          </a:stretch>
        </p:blipFill>
        <p:spPr>
          <a:xfrm>
            <a:off x="6242967" y="2155464"/>
            <a:ext cx="5568819" cy="2847822"/>
          </a:xfrm>
          <a:prstGeom prst="rect">
            <a:avLst/>
          </a:prstGeom>
        </p:spPr>
      </p:pic>
      <p:sp>
        <p:nvSpPr>
          <p:cNvPr id="7" name="TextBox 6">
            <a:extLst>
              <a:ext uri="{FF2B5EF4-FFF2-40B4-BE49-F238E27FC236}">
                <a16:creationId xmlns:a16="http://schemas.microsoft.com/office/drawing/2014/main" id="{BA4F6207-A3DA-4C1B-812B-0644B0F0757D}"/>
              </a:ext>
            </a:extLst>
          </p:cNvPr>
          <p:cNvSpPr txBox="1"/>
          <p:nvPr/>
        </p:nvSpPr>
        <p:spPr>
          <a:xfrm>
            <a:off x="9723120" y="5277606"/>
            <a:ext cx="385042" cy="523220"/>
          </a:xfrm>
          <a:prstGeom prst="rect">
            <a:avLst/>
          </a:prstGeom>
          <a:noFill/>
        </p:spPr>
        <p:txBody>
          <a:bodyPr wrap="none" rtlCol="0">
            <a:spAutoFit/>
          </a:bodyPr>
          <a:lstStyle/>
          <a:p>
            <a:r>
              <a:rPr lang="en-US" sz="2800" dirty="0"/>
              <a:t>?</a:t>
            </a:r>
          </a:p>
        </p:txBody>
      </p:sp>
      <p:cxnSp>
        <p:nvCxnSpPr>
          <p:cNvPr id="8" name="Straight Arrow Connector 7">
            <a:extLst>
              <a:ext uri="{FF2B5EF4-FFF2-40B4-BE49-F238E27FC236}">
                <a16:creationId xmlns:a16="http://schemas.microsoft.com/office/drawing/2014/main" id="{EEB81F73-8A6D-48FD-BEC2-2B9FC2BB18BD}"/>
              </a:ext>
            </a:extLst>
          </p:cNvPr>
          <p:cNvCxnSpPr>
            <a:stCxn id="7" idx="0"/>
          </p:cNvCxnSpPr>
          <p:nvPr/>
        </p:nvCxnSpPr>
        <p:spPr>
          <a:xfrm flipH="1" flipV="1">
            <a:off x="9784080" y="4261606"/>
            <a:ext cx="131561" cy="1016000"/>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6284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Overloading</a:t>
            </a:r>
          </a:p>
        </p:txBody>
      </p:sp>
      <p:pic>
        <p:nvPicPr>
          <p:cNvPr id="9" name="Picture 8">
            <a:extLst>
              <a:ext uri="{FF2B5EF4-FFF2-40B4-BE49-F238E27FC236}">
                <a16:creationId xmlns:a16="http://schemas.microsoft.com/office/drawing/2014/main" id="{EEBF9BB9-1696-4A5C-BAE4-150FB09AB26A}"/>
              </a:ext>
            </a:extLst>
          </p:cNvPr>
          <p:cNvPicPr>
            <a:picLocks noChangeAspect="1"/>
          </p:cNvPicPr>
          <p:nvPr/>
        </p:nvPicPr>
        <p:blipFill>
          <a:blip r:embed="rId3"/>
          <a:stretch>
            <a:fillRect/>
          </a:stretch>
        </p:blipFill>
        <p:spPr>
          <a:xfrm>
            <a:off x="2846434" y="1477537"/>
            <a:ext cx="6499132" cy="4702985"/>
          </a:xfrm>
          <a:prstGeom prst="rect">
            <a:avLst/>
          </a:prstGeom>
        </p:spPr>
      </p:pic>
      <p:sp>
        <p:nvSpPr>
          <p:cNvPr id="10" name="Rectangle 9">
            <a:extLst>
              <a:ext uri="{FF2B5EF4-FFF2-40B4-BE49-F238E27FC236}">
                <a16:creationId xmlns:a16="http://schemas.microsoft.com/office/drawing/2014/main" id="{184860D6-76E9-4A96-81D2-B871AA6D1865}"/>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http://img08.deviantart.net/8870/i/2004/215/b/2/evil_eyes.jpg</a:t>
            </a:r>
          </a:p>
        </p:txBody>
      </p:sp>
    </p:spTree>
    <p:extLst>
      <p:ext uri="{BB962C8B-B14F-4D97-AF65-F5344CB8AC3E}">
        <p14:creationId xmlns:p14="http://schemas.microsoft.com/office/powerpoint/2010/main" val="228707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a:t>
            </a:r>
            <a:r>
              <a:rPr lang="en-US" dirty="0" err="1"/>
              <a:t>IDisposable</a:t>
            </a:r>
            <a:endParaRPr lang="en-US" dirty="0"/>
          </a:p>
        </p:txBody>
      </p:sp>
      <p:sp>
        <p:nvSpPr>
          <p:cNvPr id="10" name="Rectangle 9">
            <a:extLst>
              <a:ext uri="{FF2B5EF4-FFF2-40B4-BE49-F238E27FC236}">
                <a16:creationId xmlns:a16="http://schemas.microsoft.com/office/drawing/2014/main" id="{184860D6-76E9-4A96-81D2-B871AA6D1865}"/>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http://www.bitsandpieces.us/wp-content/uploads/2013/06/pampered-cat.jpg</a:t>
            </a:r>
          </a:p>
        </p:txBody>
      </p:sp>
      <p:sp>
        <p:nvSpPr>
          <p:cNvPr id="5" name="TextBox 4">
            <a:extLst>
              <a:ext uri="{FF2B5EF4-FFF2-40B4-BE49-F238E27FC236}">
                <a16:creationId xmlns:a16="http://schemas.microsoft.com/office/drawing/2014/main" id="{5F9432D1-59D2-4BD5-BB93-51E2E226D9C3}"/>
              </a:ext>
            </a:extLst>
          </p:cNvPr>
          <p:cNvSpPr txBox="1"/>
          <p:nvPr/>
        </p:nvSpPr>
        <p:spPr>
          <a:xfrm>
            <a:off x="492542" y="1398300"/>
            <a:ext cx="11206915" cy="584775"/>
          </a:xfrm>
          <a:prstGeom prst="rect">
            <a:avLst/>
          </a:prstGeom>
          <a:noFill/>
        </p:spPr>
        <p:txBody>
          <a:bodyPr wrap="none" rtlCol="0">
            <a:spAutoFit/>
          </a:bodyPr>
          <a:lstStyle/>
          <a:p>
            <a:pPr algn="ctr"/>
            <a:r>
              <a:rPr lang="en-US" sz="3200" dirty="0"/>
              <a:t>Myth: Disposable objects get special treatment from the CLR</a:t>
            </a:r>
          </a:p>
        </p:txBody>
      </p:sp>
      <p:pic>
        <p:nvPicPr>
          <p:cNvPr id="6" name="Picture 5">
            <a:extLst>
              <a:ext uri="{FF2B5EF4-FFF2-40B4-BE49-F238E27FC236}">
                <a16:creationId xmlns:a16="http://schemas.microsoft.com/office/drawing/2014/main" id="{0D2A9490-33E1-4FEA-B537-1BDE0C4D1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9701" y="2162794"/>
            <a:ext cx="4092575" cy="3958636"/>
          </a:xfrm>
          <a:prstGeom prst="rect">
            <a:avLst/>
          </a:prstGeom>
        </p:spPr>
      </p:pic>
    </p:spTree>
    <p:extLst>
      <p:ext uri="{BB962C8B-B14F-4D97-AF65-F5344CB8AC3E}">
        <p14:creationId xmlns:p14="http://schemas.microsoft.com/office/powerpoint/2010/main" val="656533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Goals</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http://jmanandmillerbug.com/wp-content/uploads/2012/02/change.jpg</a:t>
            </a:r>
          </a:p>
        </p:txBody>
      </p:sp>
      <p:pic>
        <p:nvPicPr>
          <p:cNvPr id="6" name="Picture 5">
            <a:extLst>
              <a:ext uri="{FF2B5EF4-FFF2-40B4-BE49-F238E27FC236}">
                <a16:creationId xmlns:a16="http://schemas.microsoft.com/office/drawing/2014/main" id="{1A3A307D-8968-4C9D-B885-4143FC77B9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6927" y="1443943"/>
            <a:ext cx="7098146" cy="4720113"/>
          </a:xfrm>
          <a:prstGeom prst="rect">
            <a:avLst/>
          </a:prstGeom>
        </p:spPr>
      </p:pic>
    </p:spTree>
    <p:extLst>
      <p:ext uri="{BB962C8B-B14F-4D97-AF65-F5344CB8AC3E}">
        <p14:creationId xmlns:p14="http://schemas.microsoft.com/office/powerpoint/2010/main" val="36175026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a:t>
            </a:r>
            <a:r>
              <a:rPr lang="en-US" dirty="0" err="1"/>
              <a:t>IDisposable</a:t>
            </a:r>
            <a:endParaRPr lang="en-US" dirty="0"/>
          </a:p>
        </p:txBody>
      </p:sp>
      <p:sp>
        <p:nvSpPr>
          <p:cNvPr id="7" name="TextBox 6">
            <a:extLst>
              <a:ext uri="{FF2B5EF4-FFF2-40B4-BE49-F238E27FC236}">
                <a16:creationId xmlns:a16="http://schemas.microsoft.com/office/drawing/2014/main" id="{F8750766-B7A2-456E-95FE-8C03EAB7327E}"/>
              </a:ext>
            </a:extLst>
          </p:cNvPr>
          <p:cNvSpPr txBox="1"/>
          <p:nvPr/>
        </p:nvSpPr>
        <p:spPr>
          <a:xfrm>
            <a:off x="478917" y="1599228"/>
            <a:ext cx="11234166" cy="4893647"/>
          </a:xfrm>
          <a:prstGeom prst="rect">
            <a:avLst/>
          </a:prstGeom>
          <a:noFill/>
        </p:spPr>
        <p:txBody>
          <a:bodyPr wrap="none" rtlCol="0">
            <a:spAutoFit/>
          </a:bodyPr>
          <a:lstStyle/>
          <a:p>
            <a:r>
              <a:rPr lang="en-US" sz="2400" dirty="0">
                <a:latin typeface="Cascadia Code" panose="020B0609020000020004" pitchFamily="49" charset="0"/>
                <a:cs typeface="Cascadia Code" panose="020B0609020000020004" pitchFamily="49" charset="0"/>
              </a:rPr>
              <a:t>public sealed class </a:t>
            </a:r>
            <a:r>
              <a:rPr lang="en-US" sz="2400" dirty="0" err="1">
                <a:latin typeface="Cascadia Code" panose="020B0609020000020004" pitchFamily="49" charset="0"/>
                <a:cs typeface="Cascadia Code" panose="020B0609020000020004" pitchFamily="49" charset="0"/>
              </a:rPr>
              <a:t>UnmanageableResource</a:t>
            </a:r>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public void Free() { /* interesting code goes here... */ }</a:t>
            </a:r>
          </a:p>
          <a:p>
            <a:r>
              <a:rPr lang="en-US" sz="2400" dirty="0">
                <a:latin typeface="Cascadia Code" panose="020B0609020000020004" pitchFamily="49" charset="0"/>
                <a:cs typeface="Cascadia Code" panose="020B0609020000020004" pitchFamily="49" charset="0"/>
              </a:rPr>
              <a:t>}</a:t>
            </a:r>
          </a:p>
          <a:p>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public class </a:t>
            </a:r>
            <a:r>
              <a:rPr lang="en-US" sz="2400" dirty="0" err="1">
                <a:latin typeface="Cascadia Code" panose="020B0609020000020004" pitchFamily="49" charset="0"/>
                <a:cs typeface="Cascadia Code" panose="020B0609020000020004" pitchFamily="49" charset="0"/>
              </a:rPr>
              <a:t>UsesUnmanageableResource</a:t>
            </a:r>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private </a:t>
            </a:r>
            <a:r>
              <a:rPr lang="en-US" sz="2400" dirty="0" err="1">
                <a:latin typeface="Cascadia Code" panose="020B0609020000020004" pitchFamily="49" charset="0"/>
                <a:cs typeface="Cascadia Code" panose="020B0609020000020004" pitchFamily="49" charset="0"/>
              </a:rPr>
              <a:t>readonly</a:t>
            </a:r>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UnmanageableResource</a:t>
            </a:r>
            <a:r>
              <a:rPr lang="en-US" sz="2400" dirty="0">
                <a:latin typeface="Cascadia Code" panose="020B0609020000020004" pitchFamily="49" charset="0"/>
                <a:cs typeface="Cascadia Code" panose="020B0609020000020004" pitchFamily="49" charset="0"/>
              </a:rPr>
              <a:t> resource =</a:t>
            </a:r>
          </a:p>
          <a:p>
            <a:r>
              <a:rPr lang="en-US" sz="2400" dirty="0">
                <a:latin typeface="Cascadia Code" panose="020B0609020000020004" pitchFamily="49" charset="0"/>
                <a:cs typeface="Cascadia Code" panose="020B0609020000020004" pitchFamily="49" charset="0"/>
              </a:rPr>
              <a:t>    new </a:t>
            </a:r>
            <a:r>
              <a:rPr lang="en-US" sz="2400" dirty="0" err="1">
                <a:latin typeface="Cascadia Code" panose="020B0609020000020004" pitchFamily="49" charset="0"/>
                <a:cs typeface="Cascadia Code" panose="020B0609020000020004" pitchFamily="49" charset="0"/>
              </a:rPr>
              <a:t>UnmanageableResource</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a:t>
            </a:r>
          </a:p>
          <a:p>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 ...</a:t>
            </a:r>
          </a:p>
          <a:p>
            <a:r>
              <a:rPr lang="en-US" sz="2400" dirty="0" err="1">
                <a:latin typeface="Cascadia Code" panose="020B0609020000020004" pitchFamily="49" charset="0"/>
                <a:cs typeface="Cascadia Code" panose="020B0609020000020004" pitchFamily="49" charset="0"/>
              </a:rPr>
              <a:t>var</a:t>
            </a:r>
            <a:r>
              <a:rPr lang="en-US" sz="2400" dirty="0">
                <a:latin typeface="Cascadia Code" panose="020B0609020000020004" pitchFamily="49" charset="0"/>
                <a:cs typeface="Cascadia Code" panose="020B0609020000020004" pitchFamily="49" charset="0"/>
              </a:rPr>
              <a:t> user = new </a:t>
            </a:r>
            <a:r>
              <a:rPr lang="en-US" sz="2400" dirty="0" err="1">
                <a:latin typeface="Cascadia Code" panose="020B0609020000020004" pitchFamily="49" charset="0"/>
                <a:cs typeface="Cascadia Code" panose="020B0609020000020004" pitchFamily="49" charset="0"/>
              </a:rPr>
              <a:t>UsesUnmanageableResource</a:t>
            </a:r>
            <a:r>
              <a:rPr lang="en-US" sz="2400" dirty="0">
                <a:latin typeface="Cascadia Code" panose="020B0609020000020004" pitchFamily="49" charset="0"/>
                <a:cs typeface="Cascadia Code" panose="020B0609020000020004" pitchFamily="49" charset="0"/>
              </a:rPr>
              <a:t>(); // No Free() call!</a:t>
            </a:r>
          </a:p>
        </p:txBody>
      </p:sp>
    </p:spTree>
    <p:extLst>
      <p:ext uri="{BB962C8B-B14F-4D97-AF65-F5344CB8AC3E}">
        <p14:creationId xmlns:p14="http://schemas.microsoft.com/office/powerpoint/2010/main" val="4977007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a:t>
            </a:r>
            <a:r>
              <a:rPr lang="en-US" dirty="0" err="1"/>
              <a:t>IDisposable</a:t>
            </a:r>
            <a:endParaRPr lang="en-US" dirty="0"/>
          </a:p>
        </p:txBody>
      </p:sp>
      <p:sp>
        <p:nvSpPr>
          <p:cNvPr id="4" name="TextBox 3">
            <a:extLst>
              <a:ext uri="{FF2B5EF4-FFF2-40B4-BE49-F238E27FC236}">
                <a16:creationId xmlns:a16="http://schemas.microsoft.com/office/drawing/2014/main" id="{2BDD6A8C-9CDD-42C3-82E5-3A0C0FE8ECD8}"/>
              </a:ext>
            </a:extLst>
          </p:cNvPr>
          <p:cNvSpPr txBox="1"/>
          <p:nvPr/>
        </p:nvSpPr>
        <p:spPr>
          <a:xfrm>
            <a:off x="1475184" y="1993933"/>
            <a:ext cx="9241632" cy="4154984"/>
          </a:xfrm>
          <a:prstGeom prst="rect">
            <a:avLst/>
          </a:prstGeom>
          <a:noFill/>
        </p:spPr>
        <p:txBody>
          <a:bodyPr wrap="none" rtlCol="0">
            <a:spAutoFit/>
          </a:bodyPr>
          <a:lstStyle/>
          <a:p>
            <a:r>
              <a:rPr lang="en-US" sz="2400" dirty="0">
                <a:latin typeface="Cascadia Code" panose="020B0609020000020004" pitchFamily="49" charset="0"/>
                <a:cs typeface="Cascadia Code" panose="020B0609020000020004" pitchFamily="49" charset="0"/>
              </a:rPr>
              <a:t>public class </a:t>
            </a:r>
            <a:r>
              <a:rPr lang="en-US" sz="2400" dirty="0" err="1">
                <a:latin typeface="Cascadia Code" panose="020B0609020000020004" pitchFamily="49" charset="0"/>
                <a:cs typeface="Cascadia Code" panose="020B0609020000020004" pitchFamily="49" charset="0"/>
              </a:rPr>
              <a:t>UsesUnmanageableResourceCorrectly</a:t>
            </a:r>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  : </a:t>
            </a:r>
            <a:r>
              <a:rPr lang="en-US" sz="2400" dirty="0" err="1">
                <a:latin typeface="Cascadia Code" panose="020B0609020000020004" pitchFamily="49" charset="0"/>
                <a:cs typeface="Cascadia Code" panose="020B0609020000020004" pitchFamily="49" charset="0"/>
              </a:rPr>
              <a:t>IDisposable</a:t>
            </a:r>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private </a:t>
            </a:r>
            <a:r>
              <a:rPr lang="en-US" sz="2400" dirty="0" err="1">
                <a:latin typeface="Cascadia Code" panose="020B0609020000020004" pitchFamily="49" charset="0"/>
                <a:cs typeface="Cascadia Code" panose="020B0609020000020004" pitchFamily="49" charset="0"/>
              </a:rPr>
              <a:t>readonly</a:t>
            </a:r>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UnmanageableResource</a:t>
            </a:r>
            <a:r>
              <a:rPr lang="en-US" sz="2400" dirty="0">
                <a:latin typeface="Cascadia Code" panose="020B0609020000020004" pitchFamily="49" charset="0"/>
                <a:cs typeface="Cascadia Code" panose="020B0609020000020004" pitchFamily="49" charset="0"/>
              </a:rPr>
              <a:t> resource =</a:t>
            </a:r>
          </a:p>
          <a:p>
            <a:r>
              <a:rPr lang="en-US" sz="2400" dirty="0">
                <a:latin typeface="Cascadia Code" panose="020B0609020000020004" pitchFamily="49" charset="0"/>
                <a:cs typeface="Cascadia Code" panose="020B0609020000020004" pitchFamily="49" charset="0"/>
              </a:rPr>
              <a:t>    new </a:t>
            </a:r>
            <a:r>
              <a:rPr lang="en-US" sz="2400" dirty="0" err="1">
                <a:latin typeface="Cascadia Code" panose="020B0609020000020004" pitchFamily="49" charset="0"/>
                <a:cs typeface="Cascadia Code" panose="020B0609020000020004" pitchFamily="49" charset="0"/>
              </a:rPr>
              <a:t>UnmanageableResource</a:t>
            </a:r>
            <a:r>
              <a:rPr lang="en-US" sz="2400" dirty="0">
                <a:latin typeface="Cascadia Code" panose="020B0609020000020004" pitchFamily="49" charset="0"/>
                <a:cs typeface="Cascadia Code" panose="020B0609020000020004" pitchFamily="49" charset="0"/>
              </a:rPr>
              <a:t>();</a:t>
            </a:r>
          </a:p>
          <a:p>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  public void Dispose()</a:t>
            </a:r>
          </a:p>
          <a:p>
            <a:r>
              <a:rPr lang="en-US" sz="2400" dirty="0">
                <a:latin typeface="Cascadia Code" panose="020B0609020000020004" pitchFamily="49" charset="0"/>
                <a:cs typeface="Cascadia Code" panose="020B0609020000020004" pitchFamily="49" charset="0"/>
              </a:rPr>
              <a:t>  {</a:t>
            </a:r>
          </a:p>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this.resource.Free</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a:t>
            </a:r>
          </a:p>
          <a:p>
            <a:r>
              <a:rPr lang="en-US" sz="24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982484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a:t>
            </a:r>
            <a:r>
              <a:rPr lang="en-US" dirty="0" err="1"/>
              <a:t>IDisposable</a:t>
            </a:r>
            <a:endParaRPr lang="en-US" dirty="0"/>
          </a:p>
        </p:txBody>
      </p:sp>
      <p:sp>
        <p:nvSpPr>
          <p:cNvPr id="5" name="TextBox 4">
            <a:extLst>
              <a:ext uri="{FF2B5EF4-FFF2-40B4-BE49-F238E27FC236}">
                <a16:creationId xmlns:a16="http://schemas.microsoft.com/office/drawing/2014/main" id="{F9C3C5E5-08A0-4A12-818E-6ECEA1F17514}"/>
              </a:ext>
            </a:extLst>
          </p:cNvPr>
          <p:cNvSpPr txBox="1"/>
          <p:nvPr/>
        </p:nvSpPr>
        <p:spPr>
          <a:xfrm>
            <a:off x="844192" y="2746116"/>
            <a:ext cx="10509608" cy="2677656"/>
          </a:xfrm>
          <a:prstGeom prst="rect">
            <a:avLst/>
          </a:prstGeom>
          <a:noFill/>
        </p:spPr>
        <p:txBody>
          <a:bodyPr wrap="none" rtlCol="0">
            <a:spAutoFit/>
          </a:bodyPr>
          <a:lstStyle/>
          <a:p>
            <a:r>
              <a:rPr lang="en-US" sz="2400" dirty="0">
                <a:latin typeface="Cascadia Code" panose="020B0609020000020004" pitchFamily="49" charset="0"/>
                <a:cs typeface="Cascadia Code" panose="020B0609020000020004" pitchFamily="49" charset="0"/>
              </a:rPr>
              <a:t>using(</a:t>
            </a:r>
            <a:r>
              <a:rPr lang="en-US" sz="2400" dirty="0" err="1">
                <a:latin typeface="Cascadia Code" panose="020B0609020000020004" pitchFamily="49" charset="0"/>
                <a:cs typeface="Cascadia Code" panose="020B0609020000020004" pitchFamily="49" charset="0"/>
              </a:rPr>
              <a:t>var</a:t>
            </a:r>
            <a:r>
              <a:rPr lang="en-US" sz="2400" dirty="0">
                <a:latin typeface="Cascadia Code" panose="020B0609020000020004" pitchFamily="49" charset="0"/>
                <a:cs typeface="Cascadia Code" panose="020B0609020000020004" pitchFamily="49" charset="0"/>
              </a:rPr>
              <a:t> uses = new </a:t>
            </a:r>
            <a:r>
              <a:rPr lang="en-US" sz="2400" dirty="0" err="1">
                <a:latin typeface="Cascadia Code" panose="020B0609020000020004" pitchFamily="49" charset="0"/>
                <a:cs typeface="Cascadia Code" panose="020B0609020000020004" pitchFamily="49" charset="0"/>
              </a:rPr>
              <a:t>UsesUnmanageableResourceCorrectly</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 Use uses here...</a:t>
            </a:r>
          </a:p>
          <a:p>
            <a:r>
              <a:rPr lang="en-US" sz="2400" dirty="0">
                <a:latin typeface="Cascadia Code" panose="020B0609020000020004" pitchFamily="49" charset="0"/>
                <a:cs typeface="Cascadia Code" panose="020B0609020000020004" pitchFamily="49" charset="0"/>
              </a:rPr>
              <a:t>}</a:t>
            </a:r>
          </a:p>
          <a:p>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 This compiles with no issue.</a:t>
            </a:r>
          </a:p>
          <a:p>
            <a:r>
              <a:rPr lang="en-US" sz="2400" dirty="0" err="1">
                <a:latin typeface="Cascadia Code" panose="020B0609020000020004" pitchFamily="49" charset="0"/>
                <a:cs typeface="Cascadia Code" panose="020B0609020000020004" pitchFamily="49" charset="0"/>
              </a:rPr>
              <a:t>var</a:t>
            </a:r>
            <a:r>
              <a:rPr lang="en-US" sz="2400" dirty="0">
                <a:latin typeface="Cascadia Code" panose="020B0609020000020004" pitchFamily="49" charset="0"/>
                <a:cs typeface="Cascadia Code" panose="020B0609020000020004" pitchFamily="49" charset="0"/>
              </a:rPr>
              <a:t> uses2 = new </a:t>
            </a:r>
            <a:r>
              <a:rPr lang="en-US" sz="2400" dirty="0" err="1">
                <a:latin typeface="Cascadia Code" panose="020B0609020000020004" pitchFamily="49" charset="0"/>
                <a:cs typeface="Cascadia Code" panose="020B0609020000020004" pitchFamily="49" charset="0"/>
              </a:rPr>
              <a:t>UsesUnmanageableResourceCorrectly</a:t>
            </a:r>
            <a:r>
              <a:rPr lang="en-US" sz="24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17368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a:t>
            </a:r>
            <a:r>
              <a:rPr lang="en-US" dirty="0" err="1"/>
              <a:t>IDisposable</a:t>
            </a:r>
            <a:endParaRPr lang="en-US" dirty="0"/>
          </a:p>
        </p:txBody>
      </p:sp>
      <p:pic>
        <p:nvPicPr>
          <p:cNvPr id="4" name="Picture 3">
            <a:extLst>
              <a:ext uri="{FF2B5EF4-FFF2-40B4-BE49-F238E27FC236}">
                <a16:creationId xmlns:a16="http://schemas.microsoft.com/office/drawing/2014/main" id="{BACB4596-FA5F-4D57-85EA-29F2CECD78F8}"/>
              </a:ext>
            </a:extLst>
          </p:cNvPr>
          <p:cNvPicPr>
            <a:picLocks noChangeAspect="1"/>
          </p:cNvPicPr>
          <p:nvPr/>
        </p:nvPicPr>
        <p:blipFill>
          <a:blip r:embed="rId3"/>
          <a:stretch>
            <a:fillRect/>
          </a:stretch>
        </p:blipFill>
        <p:spPr>
          <a:xfrm>
            <a:off x="176289" y="1474313"/>
            <a:ext cx="6373114" cy="4124901"/>
          </a:xfrm>
          <a:prstGeom prst="rect">
            <a:avLst/>
          </a:prstGeom>
        </p:spPr>
      </p:pic>
      <p:pic>
        <p:nvPicPr>
          <p:cNvPr id="6" name="Picture 5">
            <a:extLst>
              <a:ext uri="{FF2B5EF4-FFF2-40B4-BE49-F238E27FC236}">
                <a16:creationId xmlns:a16="http://schemas.microsoft.com/office/drawing/2014/main" id="{AD409D02-FFB6-4B3C-BC35-4FED21179161}"/>
              </a:ext>
            </a:extLst>
          </p:cNvPr>
          <p:cNvPicPr>
            <a:picLocks noChangeAspect="1"/>
          </p:cNvPicPr>
          <p:nvPr/>
        </p:nvPicPr>
        <p:blipFill>
          <a:blip r:embed="rId4"/>
          <a:stretch>
            <a:fillRect/>
          </a:stretch>
        </p:blipFill>
        <p:spPr>
          <a:xfrm>
            <a:off x="4455655" y="4094824"/>
            <a:ext cx="7437057" cy="2281660"/>
          </a:xfrm>
          <a:prstGeom prst="rect">
            <a:avLst/>
          </a:prstGeom>
        </p:spPr>
      </p:pic>
    </p:spTree>
    <p:extLst>
      <p:ext uri="{BB962C8B-B14F-4D97-AF65-F5344CB8AC3E}">
        <p14:creationId xmlns:p14="http://schemas.microsoft.com/office/powerpoint/2010/main" val="29811627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a:t>
            </a:r>
            <a:r>
              <a:rPr lang="en-US" dirty="0" err="1"/>
              <a:t>IDisposable</a:t>
            </a:r>
            <a:endParaRPr lang="en-US" dirty="0"/>
          </a:p>
        </p:txBody>
      </p:sp>
      <p:pic>
        <p:nvPicPr>
          <p:cNvPr id="5" name="Picture 4">
            <a:extLst>
              <a:ext uri="{FF2B5EF4-FFF2-40B4-BE49-F238E27FC236}">
                <a16:creationId xmlns:a16="http://schemas.microsoft.com/office/drawing/2014/main" id="{AFB26026-7214-4399-A586-66EF8F57F0DD}"/>
              </a:ext>
            </a:extLst>
          </p:cNvPr>
          <p:cNvPicPr>
            <a:picLocks noChangeAspect="1"/>
          </p:cNvPicPr>
          <p:nvPr/>
        </p:nvPicPr>
        <p:blipFill>
          <a:blip r:embed="rId3"/>
          <a:stretch>
            <a:fillRect/>
          </a:stretch>
        </p:blipFill>
        <p:spPr>
          <a:xfrm>
            <a:off x="2858243" y="2998153"/>
            <a:ext cx="6475514" cy="3494722"/>
          </a:xfrm>
          <a:prstGeom prst="rect">
            <a:avLst/>
          </a:prstGeom>
        </p:spPr>
      </p:pic>
      <p:pic>
        <p:nvPicPr>
          <p:cNvPr id="7" name="Picture 6">
            <a:extLst>
              <a:ext uri="{FF2B5EF4-FFF2-40B4-BE49-F238E27FC236}">
                <a16:creationId xmlns:a16="http://schemas.microsoft.com/office/drawing/2014/main" id="{3F5AFD1A-9866-4B60-9416-A0B640DD2E75}"/>
              </a:ext>
            </a:extLst>
          </p:cNvPr>
          <p:cNvPicPr>
            <a:picLocks noChangeAspect="1"/>
          </p:cNvPicPr>
          <p:nvPr/>
        </p:nvPicPr>
        <p:blipFill>
          <a:blip r:embed="rId4"/>
          <a:stretch>
            <a:fillRect/>
          </a:stretch>
        </p:blipFill>
        <p:spPr>
          <a:xfrm>
            <a:off x="1243238" y="1465081"/>
            <a:ext cx="9705523" cy="1371041"/>
          </a:xfrm>
          <a:prstGeom prst="rect">
            <a:avLst/>
          </a:prstGeom>
        </p:spPr>
      </p:pic>
    </p:spTree>
    <p:extLst>
      <p:ext uri="{BB962C8B-B14F-4D97-AF65-F5344CB8AC3E}">
        <p14:creationId xmlns:p14="http://schemas.microsoft.com/office/powerpoint/2010/main" val="1619299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Myths – </a:t>
            </a:r>
            <a:r>
              <a:rPr lang="en-US" dirty="0" err="1"/>
              <a:t>IDisposable</a:t>
            </a:r>
            <a:endParaRPr lang="en-US" dirty="0"/>
          </a:p>
        </p:txBody>
      </p:sp>
      <p:pic>
        <p:nvPicPr>
          <p:cNvPr id="6" name="Picture 5">
            <a:extLst>
              <a:ext uri="{FF2B5EF4-FFF2-40B4-BE49-F238E27FC236}">
                <a16:creationId xmlns:a16="http://schemas.microsoft.com/office/drawing/2014/main" id="{80B9753D-D161-4981-9437-5BE542A0E08A}"/>
              </a:ext>
            </a:extLst>
          </p:cNvPr>
          <p:cNvPicPr>
            <a:picLocks noChangeAspect="1"/>
          </p:cNvPicPr>
          <p:nvPr/>
        </p:nvPicPr>
        <p:blipFill>
          <a:blip r:embed="rId3"/>
          <a:stretch>
            <a:fillRect/>
          </a:stretch>
        </p:blipFill>
        <p:spPr>
          <a:xfrm>
            <a:off x="1855959" y="2297044"/>
            <a:ext cx="8480082" cy="2971315"/>
          </a:xfrm>
          <a:prstGeom prst="rect">
            <a:avLst/>
          </a:prstGeom>
        </p:spPr>
      </p:pic>
      <p:sp>
        <p:nvSpPr>
          <p:cNvPr id="8" name="Rectangle 7">
            <a:extLst>
              <a:ext uri="{FF2B5EF4-FFF2-40B4-BE49-F238E27FC236}">
                <a16:creationId xmlns:a16="http://schemas.microsoft.com/office/drawing/2014/main" id="{BA3FFAAC-59A9-41D1-9D0A-635567C38DC5}"/>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https://www.bing.com/search?q=idisposable%20implementation</a:t>
            </a:r>
          </a:p>
        </p:txBody>
      </p:sp>
    </p:spTree>
    <p:extLst>
      <p:ext uri="{BB962C8B-B14F-4D97-AF65-F5344CB8AC3E}">
        <p14:creationId xmlns:p14="http://schemas.microsoft.com/office/powerpoint/2010/main" val="13484634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E400-9003-4B93-9427-CE05A0B5CF8C}"/>
              </a:ext>
            </a:extLst>
          </p:cNvPr>
          <p:cNvSpPr>
            <a:spLocks noGrp="1"/>
          </p:cNvSpPr>
          <p:nvPr>
            <p:ph type="title"/>
          </p:nvPr>
        </p:nvSpPr>
        <p:spPr/>
        <p:txBody>
          <a:bodyPr/>
          <a:lstStyle/>
          <a:p>
            <a:r>
              <a:rPr lang="en-US" dirty="0"/>
              <a:t>Myths – </a:t>
            </a:r>
            <a:r>
              <a:rPr lang="en-US" dirty="0" err="1"/>
              <a:t>IDisposable</a:t>
            </a:r>
            <a:endParaRPr lang="en-US" dirty="0"/>
          </a:p>
        </p:txBody>
      </p:sp>
      <p:sp>
        <p:nvSpPr>
          <p:cNvPr id="3" name="Content Placeholder 2">
            <a:extLst>
              <a:ext uri="{FF2B5EF4-FFF2-40B4-BE49-F238E27FC236}">
                <a16:creationId xmlns:a16="http://schemas.microsoft.com/office/drawing/2014/main" id="{847F7CDC-4051-43B7-9307-3E0171452259}"/>
              </a:ext>
            </a:extLst>
          </p:cNvPr>
          <p:cNvSpPr>
            <a:spLocks noGrp="1"/>
          </p:cNvSpPr>
          <p:nvPr>
            <p:ph idx="1"/>
          </p:nvPr>
        </p:nvSpPr>
        <p:spPr/>
        <p:txBody>
          <a:bodyPr/>
          <a:lstStyle/>
          <a:p>
            <a:r>
              <a:rPr lang="en-US" dirty="0" err="1"/>
              <a:t>IDisposable</a:t>
            </a:r>
            <a:r>
              <a:rPr lang="en-US" dirty="0"/>
              <a:t> is re-implemented in the class.</a:t>
            </a:r>
          </a:p>
          <a:p>
            <a:r>
              <a:rPr lang="en-US" dirty="0"/>
              <a:t>Finalize is re-overridden.</a:t>
            </a:r>
          </a:p>
          <a:p>
            <a:r>
              <a:rPr lang="en-US" dirty="0"/>
              <a:t>Dispose is overridden.</a:t>
            </a:r>
          </a:p>
          <a:p>
            <a:r>
              <a:rPr lang="en-US" dirty="0"/>
              <a:t>Dispose() is not public, sealed, or named Dispose.</a:t>
            </a:r>
          </a:p>
          <a:p>
            <a:r>
              <a:rPr lang="en-US" dirty="0"/>
              <a:t>Dispose(bool) is not protected, virtual, or unsealed.</a:t>
            </a:r>
          </a:p>
          <a:p>
            <a:r>
              <a:rPr lang="en-US" dirty="0"/>
              <a:t>In unsealed types, Dispose() must call Dispose(true).</a:t>
            </a:r>
          </a:p>
          <a:p>
            <a:r>
              <a:rPr lang="en-US" dirty="0"/>
              <a:t>For unsealed types, the Finalize implementation does not call either or both Dispose(bool) or the case class finalizer.</a:t>
            </a:r>
          </a:p>
        </p:txBody>
      </p:sp>
      <p:sp>
        <p:nvSpPr>
          <p:cNvPr id="4" name="Rectangle 3">
            <a:extLst>
              <a:ext uri="{FF2B5EF4-FFF2-40B4-BE49-F238E27FC236}">
                <a16:creationId xmlns:a16="http://schemas.microsoft.com/office/drawing/2014/main" id="{C1AE8042-5C03-4789-9DE6-F852D2AD931F}"/>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https://msdn.microsoft.com/en-us/library/ms244737.aspx</a:t>
            </a:r>
          </a:p>
        </p:txBody>
      </p:sp>
    </p:spTree>
    <p:extLst>
      <p:ext uri="{BB962C8B-B14F-4D97-AF65-F5344CB8AC3E}">
        <p14:creationId xmlns:p14="http://schemas.microsoft.com/office/powerpoint/2010/main" val="2806840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E400-9003-4B93-9427-CE05A0B5CF8C}"/>
              </a:ext>
            </a:extLst>
          </p:cNvPr>
          <p:cNvSpPr>
            <a:spLocks noGrp="1"/>
          </p:cNvSpPr>
          <p:nvPr>
            <p:ph type="title"/>
          </p:nvPr>
        </p:nvSpPr>
        <p:spPr/>
        <p:txBody>
          <a:bodyPr/>
          <a:lstStyle/>
          <a:p>
            <a:r>
              <a:rPr lang="en-US" dirty="0"/>
              <a:t>Myths – </a:t>
            </a:r>
            <a:r>
              <a:rPr lang="en-US" dirty="0" err="1"/>
              <a:t>IDisposable</a:t>
            </a:r>
            <a:endParaRPr lang="en-US" dirty="0"/>
          </a:p>
        </p:txBody>
      </p:sp>
      <p:sp>
        <p:nvSpPr>
          <p:cNvPr id="7" name="TextBox 6">
            <a:extLst>
              <a:ext uri="{FF2B5EF4-FFF2-40B4-BE49-F238E27FC236}">
                <a16:creationId xmlns:a16="http://schemas.microsoft.com/office/drawing/2014/main" id="{C9B1E2D4-278F-4BC4-A210-FFCADDED2E1F}"/>
              </a:ext>
            </a:extLst>
          </p:cNvPr>
          <p:cNvSpPr txBox="1"/>
          <p:nvPr/>
        </p:nvSpPr>
        <p:spPr>
          <a:xfrm>
            <a:off x="729787" y="1967449"/>
            <a:ext cx="10732425" cy="4093428"/>
          </a:xfrm>
          <a:prstGeom prst="rect">
            <a:avLst/>
          </a:prstGeom>
          <a:noFill/>
        </p:spPr>
        <p:txBody>
          <a:bodyPr wrap="none" rtlCol="0">
            <a:spAutoFit/>
          </a:bodyPr>
          <a:lstStyle/>
          <a:p>
            <a:r>
              <a:rPr lang="en-US" sz="2000" dirty="0">
                <a:latin typeface="Cascadia Code" panose="020B0609020000020004" pitchFamily="49" charset="0"/>
                <a:cs typeface="Cascadia Code" panose="020B0609020000020004" pitchFamily="49" charset="0"/>
              </a:rPr>
              <a:t>public class </a:t>
            </a:r>
            <a:r>
              <a:rPr lang="en-US" sz="2000" dirty="0" err="1">
                <a:latin typeface="Cascadia Code" panose="020B0609020000020004" pitchFamily="49" charset="0"/>
                <a:cs typeface="Cascadia Code" panose="020B0609020000020004" pitchFamily="49" charset="0"/>
              </a:rPr>
              <a:t>UsesUnmanageableResourceAndImplementsIDisposableCorrectly</a:t>
            </a:r>
            <a:endParaRPr lang="en-US" sz="2000" dirty="0">
              <a:latin typeface="Cascadia Code" panose="020B0609020000020004" pitchFamily="49" charset="0"/>
              <a:cs typeface="Cascadia Code" panose="020B0609020000020004" pitchFamily="49" charset="0"/>
            </a:endParaRPr>
          </a:p>
          <a:p>
            <a:r>
              <a:rPr lang="en-US" sz="2000" dirty="0">
                <a:latin typeface="Cascadia Code" panose="020B0609020000020004" pitchFamily="49" charset="0"/>
                <a:cs typeface="Cascadia Code" panose="020B0609020000020004" pitchFamily="49" charset="0"/>
              </a:rPr>
              <a:t>  : </a:t>
            </a:r>
            <a:r>
              <a:rPr lang="en-US" sz="2000" dirty="0" err="1">
                <a:latin typeface="Cascadia Code" panose="020B0609020000020004" pitchFamily="49" charset="0"/>
                <a:cs typeface="Cascadia Code" panose="020B0609020000020004" pitchFamily="49" charset="0"/>
              </a:rPr>
              <a:t>IDisposable</a:t>
            </a:r>
            <a:endParaRPr lang="en-US" sz="2000" dirty="0">
              <a:latin typeface="Cascadia Code" panose="020B0609020000020004" pitchFamily="49" charset="0"/>
              <a:cs typeface="Cascadia Code" panose="020B0609020000020004" pitchFamily="49" charset="0"/>
            </a:endParaRPr>
          </a:p>
          <a:p>
            <a:r>
              <a:rPr lang="en-US" sz="2000" dirty="0">
                <a:latin typeface="Cascadia Code" panose="020B0609020000020004" pitchFamily="49" charset="0"/>
                <a:cs typeface="Cascadia Code" panose="020B0609020000020004" pitchFamily="49" charset="0"/>
              </a:rPr>
              <a:t>{</a:t>
            </a:r>
          </a:p>
          <a:p>
            <a:r>
              <a:rPr lang="en-US" sz="2000" dirty="0">
                <a:latin typeface="Cascadia Code" panose="020B0609020000020004" pitchFamily="49" charset="0"/>
                <a:cs typeface="Cascadia Code" panose="020B0609020000020004" pitchFamily="49" charset="0"/>
              </a:rPr>
              <a:t>  private </a:t>
            </a:r>
            <a:r>
              <a:rPr lang="en-US" sz="2000" dirty="0" err="1">
                <a:latin typeface="Cascadia Code" panose="020B0609020000020004" pitchFamily="49" charset="0"/>
                <a:cs typeface="Cascadia Code" panose="020B0609020000020004" pitchFamily="49" charset="0"/>
              </a:rPr>
              <a:t>IntPtr</a:t>
            </a:r>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nativeResource</a:t>
            </a:r>
            <a:r>
              <a:rPr lang="en-US" sz="2000" dirty="0">
                <a:latin typeface="Cascadia Code" panose="020B0609020000020004" pitchFamily="49" charset="0"/>
                <a:cs typeface="Cascadia Code" panose="020B0609020000020004" pitchFamily="49" charset="0"/>
              </a:rPr>
              <a:t> = </a:t>
            </a:r>
            <a:r>
              <a:rPr lang="en-US" sz="2000" dirty="0" err="1">
                <a:latin typeface="Cascadia Code" panose="020B0609020000020004" pitchFamily="49" charset="0"/>
                <a:cs typeface="Cascadia Code" panose="020B0609020000020004" pitchFamily="49" charset="0"/>
              </a:rPr>
              <a:t>Marshal.AllocHGlobal</a:t>
            </a:r>
            <a:r>
              <a:rPr lang="en-US" sz="2000" dirty="0">
                <a:latin typeface="Cascadia Code" panose="020B0609020000020004" pitchFamily="49" charset="0"/>
                <a:cs typeface="Cascadia Code" panose="020B0609020000020004" pitchFamily="49" charset="0"/>
              </a:rPr>
              <a:t>(10);</a:t>
            </a:r>
          </a:p>
          <a:p>
            <a:r>
              <a:rPr lang="en-US" sz="2000" dirty="0">
                <a:latin typeface="Cascadia Code" panose="020B0609020000020004" pitchFamily="49" charset="0"/>
                <a:cs typeface="Cascadia Code" panose="020B0609020000020004" pitchFamily="49" charset="0"/>
              </a:rPr>
              <a:t>  private </a:t>
            </a:r>
            <a:r>
              <a:rPr lang="en-US" sz="2000" dirty="0" err="1">
                <a:latin typeface="Cascadia Code" panose="020B0609020000020004" pitchFamily="49" charset="0"/>
                <a:cs typeface="Cascadia Code" panose="020B0609020000020004" pitchFamily="49" charset="0"/>
              </a:rPr>
              <a:t>UnmanageableResource</a:t>
            </a:r>
            <a:r>
              <a:rPr lang="en-US" sz="2000" dirty="0">
                <a:latin typeface="Cascadia Code" panose="020B0609020000020004" pitchFamily="49" charset="0"/>
                <a:cs typeface="Cascadia Code" panose="020B0609020000020004" pitchFamily="49" charset="0"/>
              </a:rPr>
              <a:t> resource =</a:t>
            </a:r>
          </a:p>
          <a:p>
            <a:r>
              <a:rPr lang="en-US" sz="2000" dirty="0">
                <a:latin typeface="Cascadia Code" panose="020B0609020000020004" pitchFamily="49" charset="0"/>
                <a:cs typeface="Cascadia Code" panose="020B0609020000020004" pitchFamily="49" charset="0"/>
              </a:rPr>
              <a:t>    new </a:t>
            </a:r>
            <a:r>
              <a:rPr lang="en-US" sz="2000" dirty="0" err="1">
                <a:latin typeface="Cascadia Code" panose="020B0609020000020004" pitchFamily="49" charset="0"/>
                <a:cs typeface="Cascadia Code" panose="020B0609020000020004" pitchFamily="49" charset="0"/>
              </a:rPr>
              <a:t>UnmanageableResource</a:t>
            </a:r>
            <a:r>
              <a:rPr lang="en-US" sz="2000" dirty="0">
                <a:latin typeface="Cascadia Code" panose="020B0609020000020004" pitchFamily="49" charset="0"/>
                <a:cs typeface="Cascadia Code" panose="020B0609020000020004" pitchFamily="49" charset="0"/>
              </a:rPr>
              <a:t>();</a:t>
            </a:r>
          </a:p>
          <a:p>
            <a:endParaRPr lang="en-US" sz="2000" dirty="0">
              <a:latin typeface="Cascadia Code" panose="020B0609020000020004" pitchFamily="49" charset="0"/>
              <a:cs typeface="Cascadia Code" panose="020B0609020000020004" pitchFamily="49" charset="0"/>
            </a:endParaRPr>
          </a:p>
          <a:p>
            <a:r>
              <a:rPr lang="en-US" sz="2000" dirty="0">
                <a:latin typeface="Cascadia Code" panose="020B0609020000020004" pitchFamily="49" charset="0"/>
                <a:cs typeface="Cascadia Code" panose="020B0609020000020004" pitchFamily="49" charset="0"/>
              </a:rPr>
              <a:t>  public </a:t>
            </a:r>
            <a:r>
              <a:rPr lang="en-US" sz="2000" dirty="0" err="1">
                <a:latin typeface="Cascadia Code" panose="020B0609020000020004" pitchFamily="49" charset="0"/>
                <a:cs typeface="Cascadia Code" panose="020B0609020000020004" pitchFamily="49" charset="0"/>
              </a:rPr>
              <a:t>UsesUnmanageableResourceAndImplementsIDisposableCorrectly</a:t>
            </a:r>
            <a:r>
              <a:rPr lang="en-US" sz="2000" dirty="0">
                <a:latin typeface="Cascadia Code" panose="020B0609020000020004" pitchFamily="49" charset="0"/>
                <a:cs typeface="Cascadia Code" panose="020B0609020000020004" pitchFamily="49" charset="0"/>
              </a:rPr>
              <a:t>()</a:t>
            </a:r>
          </a:p>
          <a:p>
            <a:r>
              <a:rPr lang="en-US" sz="2000" dirty="0">
                <a:latin typeface="Cascadia Code" panose="020B0609020000020004" pitchFamily="49" charset="0"/>
                <a:cs typeface="Cascadia Code" panose="020B0609020000020004" pitchFamily="49" charset="0"/>
              </a:rPr>
              <a:t>  {</a:t>
            </a: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this.resource</a:t>
            </a:r>
            <a:r>
              <a:rPr lang="en-US" sz="2000" dirty="0">
                <a:latin typeface="Cascadia Code" panose="020B0609020000020004" pitchFamily="49" charset="0"/>
                <a:cs typeface="Cascadia Code" panose="020B0609020000020004" pitchFamily="49" charset="0"/>
              </a:rPr>
              <a:t> = new </a:t>
            </a:r>
            <a:r>
              <a:rPr lang="en-US" sz="2000" dirty="0" err="1">
                <a:latin typeface="Cascadia Code" panose="020B0609020000020004" pitchFamily="49" charset="0"/>
                <a:cs typeface="Cascadia Code" panose="020B0609020000020004" pitchFamily="49" charset="0"/>
              </a:rPr>
              <a:t>UnmanageableResource</a:t>
            </a:r>
            <a:r>
              <a:rPr lang="en-US" sz="2000" dirty="0">
                <a:latin typeface="Cascadia Code" panose="020B0609020000020004" pitchFamily="49" charset="0"/>
                <a:cs typeface="Cascadia Code" panose="020B0609020000020004" pitchFamily="49" charset="0"/>
              </a:rPr>
              <a:t>();</a:t>
            </a:r>
          </a:p>
          <a:p>
            <a:r>
              <a:rPr lang="en-US" sz="2000" dirty="0">
                <a:latin typeface="Cascadia Code" panose="020B0609020000020004" pitchFamily="49" charset="0"/>
                <a:cs typeface="Cascadia Code" panose="020B0609020000020004" pitchFamily="49" charset="0"/>
              </a:rPr>
              <a:t>  }</a:t>
            </a:r>
          </a:p>
          <a:p>
            <a:endParaRPr lang="en-US" sz="2000" dirty="0">
              <a:latin typeface="Cascadia Code" panose="020B0609020000020004" pitchFamily="49" charset="0"/>
              <a:cs typeface="Cascadia Code" panose="020B0609020000020004" pitchFamily="49" charset="0"/>
            </a:endParaRPr>
          </a:p>
          <a:p>
            <a:r>
              <a:rPr lang="en-US" sz="2000" dirty="0">
                <a:latin typeface="Cascadia Code" panose="020B0609020000020004" pitchFamily="49" charset="0"/>
                <a:cs typeface="Cascadia Code" panose="020B0609020000020004" pitchFamily="49" charset="0"/>
              </a:rPr>
              <a:t>  // ...</a:t>
            </a:r>
          </a:p>
        </p:txBody>
      </p:sp>
    </p:spTree>
    <p:extLst>
      <p:ext uri="{BB962C8B-B14F-4D97-AF65-F5344CB8AC3E}">
        <p14:creationId xmlns:p14="http://schemas.microsoft.com/office/powerpoint/2010/main" val="9905391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E400-9003-4B93-9427-CE05A0B5CF8C}"/>
              </a:ext>
            </a:extLst>
          </p:cNvPr>
          <p:cNvSpPr>
            <a:spLocks noGrp="1"/>
          </p:cNvSpPr>
          <p:nvPr>
            <p:ph type="title"/>
          </p:nvPr>
        </p:nvSpPr>
        <p:spPr/>
        <p:txBody>
          <a:bodyPr/>
          <a:lstStyle/>
          <a:p>
            <a:r>
              <a:rPr lang="en-US" dirty="0"/>
              <a:t>Myths – </a:t>
            </a:r>
            <a:r>
              <a:rPr lang="en-US" dirty="0" err="1"/>
              <a:t>IDisposable</a:t>
            </a:r>
            <a:endParaRPr lang="en-US" dirty="0"/>
          </a:p>
        </p:txBody>
      </p:sp>
      <p:sp>
        <p:nvSpPr>
          <p:cNvPr id="7" name="TextBox 6">
            <a:extLst>
              <a:ext uri="{FF2B5EF4-FFF2-40B4-BE49-F238E27FC236}">
                <a16:creationId xmlns:a16="http://schemas.microsoft.com/office/drawing/2014/main" id="{C9B1E2D4-278F-4BC4-A210-FFCADDED2E1F}"/>
              </a:ext>
            </a:extLst>
          </p:cNvPr>
          <p:cNvSpPr txBox="1"/>
          <p:nvPr/>
        </p:nvSpPr>
        <p:spPr>
          <a:xfrm>
            <a:off x="729787" y="2337317"/>
            <a:ext cx="9526967" cy="3170099"/>
          </a:xfrm>
          <a:prstGeom prst="rect">
            <a:avLst/>
          </a:prstGeom>
          <a:noFill/>
        </p:spPr>
        <p:txBody>
          <a:bodyPr wrap="none" rtlCol="0">
            <a:spAutoFit/>
          </a:bodyPr>
          <a:lstStyle/>
          <a:p>
            <a:r>
              <a:rPr lang="en-US" sz="2000" dirty="0">
                <a:latin typeface="Cascadia Code" panose="020B0609020000020004" pitchFamily="49" charset="0"/>
                <a:cs typeface="Cascadia Code" panose="020B0609020000020004" pitchFamily="49" charset="0"/>
              </a:rPr>
              <a:t>  public void Dispose()</a:t>
            </a:r>
          </a:p>
          <a:p>
            <a:r>
              <a:rPr lang="en-US" sz="2000" dirty="0">
                <a:latin typeface="Cascadia Code" panose="020B0609020000020004" pitchFamily="49" charset="0"/>
                <a:cs typeface="Cascadia Code" panose="020B0609020000020004" pitchFamily="49" charset="0"/>
              </a:rPr>
              <a:t>  {</a:t>
            </a: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this.Dispose</a:t>
            </a:r>
            <a:r>
              <a:rPr lang="en-US" sz="2000" dirty="0">
                <a:latin typeface="Cascadia Code" panose="020B0609020000020004" pitchFamily="49" charset="0"/>
                <a:cs typeface="Cascadia Code" panose="020B0609020000020004" pitchFamily="49" charset="0"/>
              </a:rPr>
              <a:t>(true);</a:t>
            </a: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GC.SuppressFinalize</a:t>
            </a:r>
            <a:r>
              <a:rPr lang="en-US" sz="2000" dirty="0">
                <a:latin typeface="Cascadia Code" panose="020B0609020000020004" pitchFamily="49" charset="0"/>
                <a:cs typeface="Cascadia Code" panose="020B0609020000020004" pitchFamily="49" charset="0"/>
              </a:rPr>
              <a:t>(this);</a:t>
            </a:r>
          </a:p>
          <a:p>
            <a:r>
              <a:rPr lang="en-US" sz="2000" dirty="0">
                <a:latin typeface="Cascadia Code" panose="020B0609020000020004" pitchFamily="49" charset="0"/>
                <a:cs typeface="Cascadia Code" panose="020B0609020000020004" pitchFamily="49" charset="0"/>
              </a:rPr>
              <a:t>  }</a:t>
            </a:r>
          </a:p>
          <a:p>
            <a:endParaRPr lang="en-US" sz="2000" dirty="0">
              <a:latin typeface="Cascadia Code" panose="020B0609020000020004" pitchFamily="49" charset="0"/>
              <a:cs typeface="Cascadia Code" panose="020B0609020000020004" pitchFamily="49" charset="0"/>
            </a:endParaRP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UsesUnmanageableResourceAndImplementsIDisposableCorrectly</a:t>
            </a:r>
            <a:r>
              <a:rPr lang="en-US" sz="2000" dirty="0">
                <a:latin typeface="Cascadia Code" panose="020B0609020000020004" pitchFamily="49" charset="0"/>
                <a:cs typeface="Cascadia Code" panose="020B0609020000020004" pitchFamily="49" charset="0"/>
              </a:rPr>
              <a:t>()</a:t>
            </a:r>
          </a:p>
          <a:p>
            <a:r>
              <a:rPr lang="en-US" sz="2000" dirty="0">
                <a:latin typeface="Cascadia Code" panose="020B0609020000020004" pitchFamily="49" charset="0"/>
                <a:cs typeface="Cascadia Code" panose="020B0609020000020004" pitchFamily="49" charset="0"/>
              </a:rPr>
              <a:t>  {</a:t>
            </a: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this.Dispose</a:t>
            </a:r>
            <a:r>
              <a:rPr lang="en-US" sz="2000" dirty="0">
                <a:latin typeface="Cascadia Code" panose="020B0609020000020004" pitchFamily="49" charset="0"/>
                <a:cs typeface="Cascadia Code" panose="020B0609020000020004" pitchFamily="49" charset="0"/>
              </a:rPr>
              <a:t>(false);</a:t>
            </a:r>
          </a:p>
          <a:p>
            <a:r>
              <a:rPr lang="en-US" sz="2000" dirty="0">
                <a:latin typeface="Cascadia Code" panose="020B0609020000020004" pitchFamily="49" charset="0"/>
                <a:cs typeface="Cascadia Code" panose="020B0609020000020004" pitchFamily="49" charset="0"/>
              </a:rPr>
              <a:t>  }</a:t>
            </a:r>
          </a:p>
        </p:txBody>
      </p:sp>
    </p:spTree>
    <p:extLst>
      <p:ext uri="{BB962C8B-B14F-4D97-AF65-F5344CB8AC3E}">
        <p14:creationId xmlns:p14="http://schemas.microsoft.com/office/powerpoint/2010/main" val="38956747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E400-9003-4B93-9427-CE05A0B5CF8C}"/>
              </a:ext>
            </a:extLst>
          </p:cNvPr>
          <p:cNvSpPr>
            <a:spLocks noGrp="1"/>
          </p:cNvSpPr>
          <p:nvPr>
            <p:ph type="title"/>
          </p:nvPr>
        </p:nvSpPr>
        <p:spPr/>
        <p:txBody>
          <a:bodyPr/>
          <a:lstStyle/>
          <a:p>
            <a:r>
              <a:rPr lang="en-US" dirty="0"/>
              <a:t>Myths – </a:t>
            </a:r>
            <a:r>
              <a:rPr lang="en-US" dirty="0" err="1"/>
              <a:t>IDisposable</a:t>
            </a:r>
            <a:endParaRPr lang="en-US" dirty="0"/>
          </a:p>
        </p:txBody>
      </p:sp>
      <p:sp>
        <p:nvSpPr>
          <p:cNvPr id="7" name="TextBox 6">
            <a:extLst>
              <a:ext uri="{FF2B5EF4-FFF2-40B4-BE49-F238E27FC236}">
                <a16:creationId xmlns:a16="http://schemas.microsoft.com/office/drawing/2014/main" id="{C9B1E2D4-278F-4BC4-A210-FFCADDED2E1F}"/>
              </a:ext>
            </a:extLst>
          </p:cNvPr>
          <p:cNvSpPr txBox="1"/>
          <p:nvPr/>
        </p:nvSpPr>
        <p:spPr>
          <a:xfrm>
            <a:off x="729787" y="2337317"/>
            <a:ext cx="7568097" cy="3170099"/>
          </a:xfrm>
          <a:prstGeom prst="rect">
            <a:avLst/>
          </a:prstGeom>
          <a:noFill/>
        </p:spPr>
        <p:txBody>
          <a:bodyPr wrap="none" rtlCol="0">
            <a:spAutoFit/>
          </a:bodyPr>
          <a:lstStyle/>
          <a:p>
            <a:r>
              <a:rPr lang="en-US" sz="2000" dirty="0">
                <a:latin typeface="Cascadia Code" panose="020B0609020000020004" pitchFamily="49" charset="0"/>
                <a:cs typeface="Cascadia Code" panose="020B0609020000020004" pitchFamily="49" charset="0"/>
              </a:rPr>
              <a:t>  protected virtual void Dispose(bool disposing)</a:t>
            </a:r>
          </a:p>
          <a:p>
            <a:r>
              <a:rPr lang="en-US" sz="2000" dirty="0">
                <a:latin typeface="Cascadia Code" panose="020B0609020000020004" pitchFamily="49" charset="0"/>
                <a:cs typeface="Cascadia Code" panose="020B0609020000020004" pitchFamily="49" charset="0"/>
              </a:rPr>
              <a:t>  {</a:t>
            </a:r>
          </a:p>
          <a:p>
            <a:r>
              <a:rPr lang="en-US" sz="2000" dirty="0">
                <a:latin typeface="Cascadia Code" panose="020B0609020000020004" pitchFamily="49" charset="0"/>
                <a:cs typeface="Cascadia Code" panose="020B0609020000020004" pitchFamily="49" charset="0"/>
              </a:rPr>
              <a:t>    if (disposing)</a:t>
            </a:r>
          </a:p>
          <a:p>
            <a:r>
              <a:rPr lang="en-US" sz="2000" dirty="0">
                <a:latin typeface="Cascadia Code" panose="020B0609020000020004" pitchFamily="49" charset="0"/>
                <a:cs typeface="Cascadia Code" panose="020B0609020000020004" pitchFamily="49" charset="0"/>
              </a:rPr>
              <a:t>    {</a:t>
            </a:r>
          </a:p>
          <a:p>
            <a:r>
              <a:rPr lang="en-US" sz="2000" dirty="0">
                <a:latin typeface="Cascadia Code" panose="020B0609020000020004" pitchFamily="49" charset="0"/>
                <a:cs typeface="Cascadia Code" panose="020B0609020000020004" pitchFamily="49" charset="0"/>
              </a:rPr>
              <a:t>      if (</a:t>
            </a:r>
            <a:r>
              <a:rPr lang="en-US" sz="2000" dirty="0" err="1">
                <a:latin typeface="Cascadia Code" panose="020B0609020000020004" pitchFamily="49" charset="0"/>
                <a:cs typeface="Cascadia Code" panose="020B0609020000020004" pitchFamily="49" charset="0"/>
              </a:rPr>
              <a:t>this.resource</a:t>
            </a:r>
            <a:r>
              <a:rPr lang="en-US" sz="2000" dirty="0">
                <a:latin typeface="Cascadia Code" panose="020B0609020000020004" pitchFamily="49" charset="0"/>
                <a:cs typeface="Cascadia Code" panose="020B0609020000020004" pitchFamily="49" charset="0"/>
              </a:rPr>
              <a:t> != null)</a:t>
            </a:r>
          </a:p>
          <a:p>
            <a:r>
              <a:rPr lang="en-US" sz="2000" dirty="0">
                <a:latin typeface="Cascadia Code" panose="020B0609020000020004" pitchFamily="49" charset="0"/>
                <a:cs typeface="Cascadia Code" panose="020B0609020000020004" pitchFamily="49" charset="0"/>
              </a:rPr>
              <a:t>      {</a:t>
            </a: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this.resource.Free</a:t>
            </a:r>
            <a:r>
              <a:rPr lang="en-US" sz="2000" dirty="0">
                <a:latin typeface="Cascadia Code" panose="020B0609020000020004" pitchFamily="49" charset="0"/>
                <a:cs typeface="Cascadia Code" panose="020B0609020000020004" pitchFamily="49" charset="0"/>
              </a:rPr>
              <a:t>();</a:t>
            </a: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this.resource</a:t>
            </a:r>
            <a:r>
              <a:rPr lang="en-US" sz="2000" dirty="0">
                <a:latin typeface="Cascadia Code" panose="020B0609020000020004" pitchFamily="49" charset="0"/>
                <a:cs typeface="Cascadia Code" panose="020B0609020000020004" pitchFamily="49" charset="0"/>
              </a:rPr>
              <a:t> = null;</a:t>
            </a:r>
          </a:p>
          <a:p>
            <a:r>
              <a:rPr lang="en-US" sz="2000" dirty="0">
                <a:latin typeface="Cascadia Code" panose="020B0609020000020004" pitchFamily="49" charset="0"/>
                <a:cs typeface="Cascadia Code" panose="020B0609020000020004" pitchFamily="49" charset="0"/>
              </a:rPr>
              <a:t>      }</a:t>
            </a:r>
          </a:p>
          <a:p>
            <a:r>
              <a:rPr lang="en-US" sz="2000" dirty="0">
                <a:latin typeface="Cascadia Code" panose="020B0609020000020004" pitchFamily="49" charset="0"/>
                <a:cs typeface="Cascadia Code" panose="020B0609020000020004" pitchFamily="49" charset="0"/>
              </a:rPr>
              <a:t>    }</a:t>
            </a:r>
          </a:p>
        </p:txBody>
      </p:sp>
    </p:spTree>
    <p:extLst>
      <p:ext uri="{BB962C8B-B14F-4D97-AF65-F5344CB8AC3E}">
        <p14:creationId xmlns:p14="http://schemas.microsoft.com/office/powerpoint/2010/main" val="2909837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Goals</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http://math.ucr.edu/home/baez/mathematical/cube_with_vertex_edge_flag.png</a:t>
            </a:r>
          </a:p>
        </p:txBody>
      </p:sp>
      <p:pic>
        <p:nvPicPr>
          <p:cNvPr id="7" name="Picture 6">
            <a:extLst>
              <a:ext uri="{FF2B5EF4-FFF2-40B4-BE49-F238E27FC236}">
                <a16:creationId xmlns:a16="http://schemas.microsoft.com/office/drawing/2014/main" id="{2B0FB672-B7B6-4C48-ACF0-59912922AD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519879"/>
            <a:ext cx="4762500" cy="4619625"/>
          </a:xfrm>
          <a:prstGeom prst="rect">
            <a:avLst/>
          </a:prstGeom>
        </p:spPr>
      </p:pic>
    </p:spTree>
    <p:extLst>
      <p:ext uri="{BB962C8B-B14F-4D97-AF65-F5344CB8AC3E}">
        <p14:creationId xmlns:p14="http://schemas.microsoft.com/office/powerpoint/2010/main" val="4633367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E400-9003-4B93-9427-CE05A0B5CF8C}"/>
              </a:ext>
            </a:extLst>
          </p:cNvPr>
          <p:cNvSpPr>
            <a:spLocks noGrp="1"/>
          </p:cNvSpPr>
          <p:nvPr>
            <p:ph type="title"/>
          </p:nvPr>
        </p:nvSpPr>
        <p:spPr/>
        <p:txBody>
          <a:bodyPr/>
          <a:lstStyle/>
          <a:p>
            <a:r>
              <a:rPr lang="en-US" dirty="0"/>
              <a:t>Myths – </a:t>
            </a:r>
            <a:r>
              <a:rPr lang="en-US" dirty="0" err="1"/>
              <a:t>IDisposable</a:t>
            </a:r>
            <a:endParaRPr lang="en-US" dirty="0"/>
          </a:p>
        </p:txBody>
      </p:sp>
      <p:sp>
        <p:nvSpPr>
          <p:cNvPr id="7" name="TextBox 6">
            <a:extLst>
              <a:ext uri="{FF2B5EF4-FFF2-40B4-BE49-F238E27FC236}">
                <a16:creationId xmlns:a16="http://schemas.microsoft.com/office/drawing/2014/main" id="{C9B1E2D4-278F-4BC4-A210-FFCADDED2E1F}"/>
              </a:ext>
            </a:extLst>
          </p:cNvPr>
          <p:cNvSpPr txBox="1"/>
          <p:nvPr/>
        </p:nvSpPr>
        <p:spPr>
          <a:xfrm>
            <a:off x="729787" y="2337317"/>
            <a:ext cx="6513322" cy="2246769"/>
          </a:xfrm>
          <a:prstGeom prst="rect">
            <a:avLst/>
          </a:prstGeom>
          <a:noFill/>
        </p:spPr>
        <p:txBody>
          <a:bodyPr wrap="none" rtlCol="0">
            <a:spAutoFit/>
          </a:bodyPr>
          <a:lstStyle/>
          <a:p>
            <a:r>
              <a:rPr lang="en-US" sz="2000" dirty="0">
                <a:latin typeface="Cascadia Code" panose="020B0609020000020004" pitchFamily="49" charset="0"/>
                <a:cs typeface="Cascadia Code" panose="020B0609020000020004" pitchFamily="49" charset="0"/>
              </a:rPr>
              <a:t>    if (</a:t>
            </a:r>
            <a:r>
              <a:rPr lang="en-US" sz="2000" dirty="0" err="1">
                <a:latin typeface="Cascadia Code" panose="020B0609020000020004" pitchFamily="49" charset="0"/>
                <a:cs typeface="Cascadia Code" panose="020B0609020000020004" pitchFamily="49" charset="0"/>
              </a:rPr>
              <a:t>nativeResource</a:t>
            </a:r>
            <a:r>
              <a:rPr lang="en-US" sz="2000" dirty="0">
                <a:latin typeface="Cascadia Code" panose="020B0609020000020004" pitchFamily="49" charset="0"/>
                <a:cs typeface="Cascadia Code" panose="020B0609020000020004" pitchFamily="49" charset="0"/>
              </a:rPr>
              <a:t> != </a:t>
            </a:r>
            <a:r>
              <a:rPr lang="en-US" sz="2000" dirty="0" err="1">
                <a:latin typeface="Cascadia Code" panose="020B0609020000020004" pitchFamily="49" charset="0"/>
                <a:cs typeface="Cascadia Code" panose="020B0609020000020004" pitchFamily="49" charset="0"/>
              </a:rPr>
              <a:t>IntPtr.Zero</a:t>
            </a:r>
            <a:r>
              <a:rPr lang="en-US" sz="2000" dirty="0">
                <a:latin typeface="Cascadia Code" panose="020B0609020000020004" pitchFamily="49" charset="0"/>
                <a:cs typeface="Cascadia Code" panose="020B0609020000020004" pitchFamily="49" charset="0"/>
              </a:rPr>
              <a:t>)</a:t>
            </a:r>
          </a:p>
          <a:p>
            <a:r>
              <a:rPr lang="en-US" sz="2000" dirty="0">
                <a:latin typeface="Cascadia Code" panose="020B0609020000020004" pitchFamily="49" charset="0"/>
                <a:cs typeface="Cascadia Code" panose="020B0609020000020004" pitchFamily="49" charset="0"/>
              </a:rPr>
              <a:t>    {</a:t>
            </a: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Marshal.FreeHGlobal</a:t>
            </a:r>
            <a:r>
              <a:rPr lang="en-US" sz="2000" dirty="0">
                <a:latin typeface="Cascadia Code" panose="020B0609020000020004" pitchFamily="49" charset="0"/>
                <a:cs typeface="Cascadia Code" panose="020B0609020000020004" pitchFamily="49" charset="0"/>
              </a:rPr>
              <a:t>(</a:t>
            </a:r>
            <a:r>
              <a:rPr lang="en-US" sz="2000" dirty="0" err="1">
                <a:latin typeface="Cascadia Code" panose="020B0609020000020004" pitchFamily="49" charset="0"/>
                <a:cs typeface="Cascadia Code" panose="020B0609020000020004" pitchFamily="49" charset="0"/>
              </a:rPr>
              <a:t>nativeResource</a:t>
            </a:r>
            <a:r>
              <a:rPr lang="en-US" sz="2000" dirty="0">
                <a:latin typeface="Cascadia Code" panose="020B0609020000020004" pitchFamily="49" charset="0"/>
                <a:cs typeface="Cascadia Code" panose="020B0609020000020004" pitchFamily="49" charset="0"/>
              </a:rPr>
              <a:t>);</a:t>
            </a:r>
          </a:p>
          <a:p>
            <a:r>
              <a:rPr lang="en-US" sz="2000" dirty="0">
                <a:latin typeface="Cascadia Code" panose="020B0609020000020004" pitchFamily="49" charset="0"/>
                <a:cs typeface="Cascadia Code" panose="020B0609020000020004" pitchFamily="49" charset="0"/>
              </a:rPr>
              <a:t>      </a:t>
            </a:r>
            <a:r>
              <a:rPr lang="en-US" sz="2000" dirty="0" err="1">
                <a:latin typeface="Cascadia Code" panose="020B0609020000020004" pitchFamily="49" charset="0"/>
                <a:cs typeface="Cascadia Code" panose="020B0609020000020004" pitchFamily="49" charset="0"/>
              </a:rPr>
              <a:t>nativeResource</a:t>
            </a:r>
            <a:r>
              <a:rPr lang="en-US" sz="2000" dirty="0">
                <a:latin typeface="Cascadia Code" panose="020B0609020000020004" pitchFamily="49" charset="0"/>
                <a:cs typeface="Cascadia Code" panose="020B0609020000020004" pitchFamily="49" charset="0"/>
              </a:rPr>
              <a:t> = </a:t>
            </a:r>
            <a:r>
              <a:rPr lang="en-US" sz="2000" dirty="0" err="1">
                <a:latin typeface="Cascadia Code" panose="020B0609020000020004" pitchFamily="49" charset="0"/>
                <a:cs typeface="Cascadia Code" panose="020B0609020000020004" pitchFamily="49" charset="0"/>
              </a:rPr>
              <a:t>IntPtr.Zero</a:t>
            </a:r>
            <a:r>
              <a:rPr lang="en-US" sz="2000" dirty="0">
                <a:latin typeface="Cascadia Code" panose="020B0609020000020004" pitchFamily="49" charset="0"/>
                <a:cs typeface="Cascadia Code" panose="020B0609020000020004" pitchFamily="49" charset="0"/>
              </a:rPr>
              <a:t>;</a:t>
            </a:r>
          </a:p>
          <a:p>
            <a:r>
              <a:rPr lang="en-US" sz="2000" dirty="0">
                <a:latin typeface="Cascadia Code" panose="020B0609020000020004" pitchFamily="49" charset="0"/>
                <a:cs typeface="Cascadia Code" panose="020B0609020000020004" pitchFamily="49" charset="0"/>
              </a:rPr>
              <a:t>    }</a:t>
            </a:r>
          </a:p>
          <a:p>
            <a:r>
              <a:rPr lang="en-US" sz="2000" dirty="0">
                <a:latin typeface="Cascadia Code" panose="020B0609020000020004" pitchFamily="49" charset="0"/>
                <a:cs typeface="Cascadia Code" panose="020B0609020000020004" pitchFamily="49" charset="0"/>
              </a:rPr>
              <a:t>  }</a:t>
            </a:r>
          </a:p>
          <a:p>
            <a:r>
              <a:rPr lang="en-US" sz="20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242225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E400-9003-4B93-9427-CE05A0B5CF8C}"/>
              </a:ext>
            </a:extLst>
          </p:cNvPr>
          <p:cNvSpPr>
            <a:spLocks noGrp="1"/>
          </p:cNvSpPr>
          <p:nvPr>
            <p:ph type="title"/>
          </p:nvPr>
        </p:nvSpPr>
        <p:spPr/>
        <p:txBody>
          <a:bodyPr/>
          <a:lstStyle/>
          <a:p>
            <a:r>
              <a:rPr lang="en-US" dirty="0"/>
              <a:t>Myths – </a:t>
            </a:r>
            <a:r>
              <a:rPr lang="en-US" dirty="0" err="1"/>
              <a:t>IDisposable</a:t>
            </a:r>
            <a:endParaRPr lang="en-US" dirty="0"/>
          </a:p>
        </p:txBody>
      </p:sp>
      <p:sp>
        <p:nvSpPr>
          <p:cNvPr id="4" name="TextBox 3">
            <a:extLst>
              <a:ext uri="{FF2B5EF4-FFF2-40B4-BE49-F238E27FC236}">
                <a16:creationId xmlns:a16="http://schemas.microsoft.com/office/drawing/2014/main" id="{EC662EF9-0BCE-4714-8119-FB418932FFB4}"/>
              </a:ext>
            </a:extLst>
          </p:cNvPr>
          <p:cNvSpPr txBox="1"/>
          <p:nvPr/>
        </p:nvSpPr>
        <p:spPr>
          <a:xfrm>
            <a:off x="1022335" y="2268367"/>
            <a:ext cx="10147330" cy="3416320"/>
          </a:xfrm>
          <a:prstGeom prst="rect">
            <a:avLst/>
          </a:prstGeom>
          <a:noFill/>
        </p:spPr>
        <p:txBody>
          <a:bodyPr wrap="none" rtlCol="0">
            <a:spAutoFit/>
          </a:bodyPr>
          <a:lstStyle/>
          <a:p>
            <a:r>
              <a:rPr lang="en-US" sz="2400" dirty="0" err="1">
                <a:latin typeface="Cascadia Code" panose="020B0609020000020004" pitchFamily="49" charset="0"/>
                <a:cs typeface="Cascadia Code" panose="020B0609020000020004" pitchFamily="49" charset="0"/>
              </a:rPr>
              <a:t>UsesResourcesWithMembers</a:t>
            </a:r>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usesWithMembers</a:t>
            </a:r>
            <a:r>
              <a:rPr lang="en-US" sz="2400" dirty="0">
                <a:latin typeface="Cascadia Code" panose="020B0609020000020004" pitchFamily="49" charset="0"/>
                <a:cs typeface="Cascadia Code" panose="020B0609020000020004" pitchFamily="49" charset="0"/>
              </a:rPr>
              <a:t> = null;</a:t>
            </a:r>
          </a:p>
          <a:p>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using(</a:t>
            </a:r>
            <a:r>
              <a:rPr lang="en-US" sz="2400" dirty="0" err="1">
                <a:latin typeface="Cascadia Code" panose="020B0609020000020004" pitchFamily="49" charset="0"/>
                <a:cs typeface="Cascadia Code" panose="020B0609020000020004" pitchFamily="49" charset="0"/>
              </a:rPr>
              <a:t>usesWithMembers</a:t>
            </a:r>
            <a:r>
              <a:rPr lang="en-US" sz="2400" dirty="0">
                <a:latin typeface="Cascadia Code" panose="020B0609020000020004" pitchFamily="49" charset="0"/>
                <a:cs typeface="Cascadia Code" panose="020B0609020000020004" pitchFamily="49" charset="0"/>
              </a:rPr>
              <a:t> = new </a:t>
            </a:r>
            <a:r>
              <a:rPr lang="en-US" sz="2400" dirty="0" err="1">
                <a:latin typeface="Cascadia Code" panose="020B0609020000020004" pitchFamily="49" charset="0"/>
                <a:cs typeface="Cascadia Code" panose="020B0609020000020004" pitchFamily="49" charset="0"/>
              </a:rPr>
              <a:t>UsesResourcesWithMembers</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 Use uses here...</a:t>
            </a:r>
          </a:p>
          <a:p>
            <a:r>
              <a:rPr lang="en-US" sz="2400" dirty="0">
                <a:latin typeface="Cascadia Code" panose="020B0609020000020004" pitchFamily="49" charset="0"/>
                <a:cs typeface="Cascadia Code" panose="020B0609020000020004" pitchFamily="49" charset="0"/>
              </a:rPr>
              <a:t>}</a:t>
            </a:r>
          </a:p>
          <a:p>
            <a:endParaRPr lang="en-US" sz="2400" dirty="0">
              <a:latin typeface="Cascadia Code" panose="020B0609020000020004" pitchFamily="49" charset="0"/>
              <a:cs typeface="Cascadia Code" panose="020B0609020000020004" pitchFamily="49" charset="0"/>
            </a:endParaRPr>
          </a:p>
          <a:p>
            <a:r>
              <a:rPr lang="en-US" sz="2400" dirty="0" err="1">
                <a:latin typeface="Cascadia Code" panose="020B0609020000020004" pitchFamily="49" charset="0"/>
                <a:cs typeface="Cascadia Code" panose="020B0609020000020004" pitchFamily="49" charset="0"/>
              </a:rPr>
              <a:t>var</a:t>
            </a:r>
            <a:r>
              <a:rPr lang="en-US" sz="2400" dirty="0">
                <a:latin typeface="Cascadia Code" panose="020B0609020000020004" pitchFamily="49" charset="0"/>
                <a:cs typeface="Cascadia Code" panose="020B0609020000020004" pitchFamily="49" charset="0"/>
              </a:rPr>
              <a:t> data = </a:t>
            </a:r>
            <a:r>
              <a:rPr lang="en-US" sz="2400" dirty="0" err="1">
                <a:latin typeface="Cascadia Code" panose="020B0609020000020004" pitchFamily="49" charset="0"/>
                <a:cs typeface="Cascadia Code" panose="020B0609020000020004" pitchFamily="49" charset="0"/>
              </a:rPr>
              <a:t>usesWithMembers.Data</a:t>
            </a:r>
            <a:r>
              <a:rPr lang="en-US" sz="2400" dirty="0">
                <a:latin typeface="Cascadia Code" panose="020B0609020000020004" pitchFamily="49" charset="0"/>
                <a:cs typeface="Cascadia Code" panose="020B0609020000020004" pitchFamily="49" charset="0"/>
              </a:rPr>
              <a:t>;</a:t>
            </a:r>
          </a:p>
          <a:p>
            <a:r>
              <a:rPr lang="en-US" sz="2400" dirty="0" err="1">
                <a:latin typeface="Cascadia Code" panose="020B0609020000020004" pitchFamily="49" charset="0"/>
                <a:cs typeface="Cascadia Code" panose="020B0609020000020004" pitchFamily="49" charset="0"/>
              </a:rPr>
              <a:t>usesWithMembers.MarshallData</a:t>
            </a:r>
            <a:r>
              <a:rPr lang="en-US" sz="2400" dirty="0">
                <a:latin typeface="Cascadia Code" panose="020B0609020000020004" pitchFamily="49" charset="0"/>
                <a:cs typeface="Cascadia Code" panose="020B0609020000020004" pitchFamily="49" charset="0"/>
              </a:rPr>
              <a:t>(10);</a:t>
            </a:r>
          </a:p>
        </p:txBody>
      </p:sp>
    </p:spTree>
    <p:extLst>
      <p:ext uri="{BB962C8B-B14F-4D97-AF65-F5344CB8AC3E}">
        <p14:creationId xmlns:p14="http://schemas.microsoft.com/office/powerpoint/2010/main" val="3882278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E400-9003-4B93-9427-CE05A0B5CF8C}"/>
              </a:ext>
            </a:extLst>
          </p:cNvPr>
          <p:cNvSpPr>
            <a:spLocks noGrp="1"/>
          </p:cNvSpPr>
          <p:nvPr>
            <p:ph type="title"/>
          </p:nvPr>
        </p:nvSpPr>
        <p:spPr/>
        <p:txBody>
          <a:bodyPr/>
          <a:lstStyle/>
          <a:p>
            <a:r>
              <a:rPr lang="en-US" dirty="0"/>
              <a:t>Myths – </a:t>
            </a:r>
            <a:r>
              <a:rPr lang="en-US" dirty="0" err="1"/>
              <a:t>IDisposable</a:t>
            </a:r>
            <a:endParaRPr lang="en-US" dirty="0"/>
          </a:p>
        </p:txBody>
      </p:sp>
      <p:sp>
        <p:nvSpPr>
          <p:cNvPr id="5" name="TextBox 4">
            <a:extLst>
              <a:ext uri="{FF2B5EF4-FFF2-40B4-BE49-F238E27FC236}">
                <a16:creationId xmlns:a16="http://schemas.microsoft.com/office/drawing/2014/main" id="{CBEBCEE6-E0ED-4FD4-AD97-D33AA1BC7EB7}"/>
              </a:ext>
            </a:extLst>
          </p:cNvPr>
          <p:cNvSpPr txBox="1"/>
          <p:nvPr/>
        </p:nvSpPr>
        <p:spPr>
          <a:xfrm>
            <a:off x="1565753" y="2701594"/>
            <a:ext cx="9060494" cy="2308324"/>
          </a:xfrm>
          <a:prstGeom prst="rect">
            <a:avLst/>
          </a:prstGeom>
          <a:noFill/>
        </p:spPr>
        <p:txBody>
          <a:bodyPr wrap="none" rtlCol="0">
            <a:spAutoFit/>
          </a:bodyPr>
          <a:lstStyle/>
          <a:p>
            <a:r>
              <a:rPr lang="en-US" sz="2400" dirty="0">
                <a:latin typeface="Cascadia Code" panose="020B0609020000020004" pitchFamily="49" charset="0"/>
                <a:cs typeface="Cascadia Code" panose="020B0609020000020004" pitchFamily="49" charset="0"/>
              </a:rPr>
              <a:t>public string Data =&gt; "Data";</a:t>
            </a:r>
          </a:p>
          <a:p>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public void </a:t>
            </a:r>
            <a:r>
              <a:rPr lang="en-US" sz="2400" dirty="0" err="1">
                <a:latin typeface="Cascadia Code" panose="020B0609020000020004" pitchFamily="49" charset="0"/>
                <a:cs typeface="Cascadia Code" panose="020B0609020000020004" pitchFamily="49" charset="0"/>
              </a:rPr>
              <a:t>MarshalData</a:t>
            </a:r>
            <a:r>
              <a:rPr lang="en-US" sz="2400" dirty="0">
                <a:latin typeface="Cascadia Code" panose="020B0609020000020004" pitchFamily="49" charset="0"/>
                <a:cs typeface="Cascadia Code" panose="020B0609020000020004" pitchFamily="49" charset="0"/>
              </a:rPr>
              <a:t>(</a:t>
            </a:r>
            <a:r>
              <a:rPr lang="en-US" sz="2400" dirty="0" err="1">
                <a:latin typeface="Cascadia Code" panose="020B0609020000020004" pitchFamily="49" charset="0"/>
                <a:cs typeface="Cascadia Code" panose="020B0609020000020004" pitchFamily="49" charset="0"/>
              </a:rPr>
              <a:t>int</a:t>
            </a:r>
            <a:r>
              <a:rPr lang="en-US" sz="2400" dirty="0">
                <a:latin typeface="Cascadia Code" panose="020B0609020000020004" pitchFamily="49" charset="0"/>
                <a:cs typeface="Cascadia Code" panose="020B0609020000020004" pitchFamily="49" charset="0"/>
              </a:rPr>
              <a:t> value)</a:t>
            </a:r>
          </a:p>
          <a:p>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Marshal.WriteInt32(</a:t>
            </a:r>
            <a:r>
              <a:rPr lang="en-US" sz="2400" dirty="0" err="1">
                <a:latin typeface="Cascadia Code" panose="020B0609020000020004" pitchFamily="49" charset="0"/>
                <a:cs typeface="Cascadia Code" panose="020B0609020000020004" pitchFamily="49" charset="0"/>
              </a:rPr>
              <a:t>this.nativeResource</a:t>
            </a:r>
            <a:r>
              <a:rPr lang="en-US" sz="2400" dirty="0">
                <a:latin typeface="Cascadia Code" panose="020B0609020000020004" pitchFamily="49" charset="0"/>
                <a:cs typeface="Cascadia Code" panose="020B0609020000020004" pitchFamily="49" charset="0"/>
              </a:rPr>
              <a:t>, value);</a:t>
            </a:r>
          </a:p>
          <a:p>
            <a:r>
              <a:rPr lang="en-US" sz="24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701913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E400-9003-4B93-9427-CE05A0B5CF8C}"/>
              </a:ext>
            </a:extLst>
          </p:cNvPr>
          <p:cNvSpPr>
            <a:spLocks noGrp="1"/>
          </p:cNvSpPr>
          <p:nvPr>
            <p:ph type="title"/>
          </p:nvPr>
        </p:nvSpPr>
        <p:spPr/>
        <p:txBody>
          <a:bodyPr/>
          <a:lstStyle/>
          <a:p>
            <a:r>
              <a:rPr lang="en-US" dirty="0"/>
              <a:t>Myths – </a:t>
            </a:r>
            <a:r>
              <a:rPr lang="en-US" dirty="0" err="1"/>
              <a:t>IDisposable</a:t>
            </a:r>
            <a:endParaRPr lang="en-US" dirty="0"/>
          </a:p>
        </p:txBody>
      </p:sp>
      <p:sp>
        <p:nvSpPr>
          <p:cNvPr id="4" name="TextBox 3">
            <a:extLst>
              <a:ext uri="{FF2B5EF4-FFF2-40B4-BE49-F238E27FC236}">
                <a16:creationId xmlns:a16="http://schemas.microsoft.com/office/drawing/2014/main" id="{8105FBF2-3E88-412E-9CE6-38E50A3E1703}"/>
              </a:ext>
            </a:extLst>
          </p:cNvPr>
          <p:cNvSpPr txBox="1"/>
          <p:nvPr/>
        </p:nvSpPr>
        <p:spPr>
          <a:xfrm>
            <a:off x="2199741" y="1462188"/>
            <a:ext cx="7792518" cy="4893647"/>
          </a:xfrm>
          <a:prstGeom prst="rect">
            <a:avLst/>
          </a:prstGeom>
          <a:noFill/>
        </p:spPr>
        <p:txBody>
          <a:bodyPr wrap="none" rtlCol="0">
            <a:spAutoFit/>
          </a:bodyPr>
          <a:lstStyle/>
          <a:p>
            <a:r>
              <a:rPr lang="en-US" sz="2400" dirty="0">
                <a:latin typeface="Cascadia Code" panose="020B0609020000020004" pitchFamily="49" charset="0"/>
                <a:cs typeface="Cascadia Code" panose="020B0609020000020004" pitchFamily="49" charset="0"/>
              </a:rPr>
              <a:t>public string Data</a:t>
            </a:r>
          </a:p>
          <a:p>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get</a:t>
            </a:r>
          </a:p>
          <a:p>
            <a:r>
              <a:rPr lang="en-US" sz="2400" dirty="0">
                <a:latin typeface="Cascadia Code" panose="020B0609020000020004" pitchFamily="49" charset="0"/>
                <a:cs typeface="Cascadia Code" panose="020B0609020000020004" pitchFamily="49" charset="0"/>
              </a:rPr>
              <a:t>  {</a:t>
            </a:r>
          </a:p>
          <a:p>
            <a:r>
              <a:rPr lang="en-US" sz="2400" dirty="0">
                <a:latin typeface="Cascadia Code" panose="020B0609020000020004" pitchFamily="49" charset="0"/>
                <a:cs typeface="Cascadia Code" panose="020B0609020000020004" pitchFamily="49" charset="0"/>
              </a:rPr>
              <a:t>    if(</a:t>
            </a:r>
            <a:r>
              <a:rPr lang="en-US" sz="2400" dirty="0" err="1">
                <a:latin typeface="Cascadia Code" panose="020B0609020000020004" pitchFamily="49" charset="0"/>
                <a:cs typeface="Cascadia Code" panose="020B0609020000020004" pitchFamily="49" charset="0"/>
              </a:rPr>
              <a:t>this.isDisposed</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a:t>
            </a:r>
          </a:p>
          <a:p>
            <a:r>
              <a:rPr lang="en-US" sz="2400" dirty="0">
                <a:latin typeface="Cascadia Code" panose="020B0609020000020004" pitchFamily="49" charset="0"/>
                <a:cs typeface="Cascadia Code" panose="020B0609020000020004" pitchFamily="49" charset="0"/>
              </a:rPr>
              <a:t>      throw new </a:t>
            </a:r>
            <a:r>
              <a:rPr lang="en-US" sz="2400" dirty="0" err="1">
                <a:latin typeface="Cascadia Code" panose="020B0609020000020004" pitchFamily="49" charset="0"/>
                <a:cs typeface="Cascadia Code" panose="020B0609020000020004" pitchFamily="49" charset="0"/>
              </a:rPr>
              <a:t>ObjectDisposedException</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nameof</a:t>
            </a:r>
            <a:r>
              <a:rPr lang="en-US" sz="2400" dirty="0">
                <a:latin typeface="Cascadia Code" panose="020B0609020000020004" pitchFamily="49" charset="0"/>
                <a:cs typeface="Cascadia Code" panose="020B0609020000020004" pitchFamily="49" charset="0"/>
              </a:rPr>
              <a:t>(</a:t>
            </a:r>
            <a:r>
              <a:rPr lang="en-US" sz="2400" dirty="0" err="1">
                <a:latin typeface="Cascadia Code" panose="020B0609020000020004" pitchFamily="49" charset="0"/>
                <a:cs typeface="Cascadia Code" panose="020B0609020000020004" pitchFamily="49" charset="0"/>
              </a:rPr>
              <a:t>UsesResourcesWithMembers</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a:t>
            </a:r>
          </a:p>
          <a:p>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    return "Data";</a:t>
            </a:r>
          </a:p>
          <a:p>
            <a:r>
              <a:rPr lang="en-US" sz="2400" dirty="0">
                <a:latin typeface="Cascadia Code" panose="020B0609020000020004" pitchFamily="49" charset="0"/>
                <a:cs typeface="Cascadia Code" panose="020B0609020000020004" pitchFamily="49" charset="0"/>
              </a:rPr>
              <a:t>  }</a:t>
            </a:r>
          </a:p>
          <a:p>
            <a:r>
              <a:rPr lang="en-US" sz="2400" dirty="0">
                <a:latin typeface="Cascadia Code" panose="020B0609020000020004" pitchFamily="49" charset="0"/>
                <a:cs typeface="Cascadia Code" panose="020B0609020000020004" pitchFamily="49" charset="0"/>
              </a:rPr>
              <a:t>}</a:t>
            </a:r>
          </a:p>
        </p:txBody>
      </p:sp>
      <p:sp>
        <p:nvSpPr>
          <p:cNvPr id="7" name="Rectangle 6">
            <a:extLst>
              <a:ext uri="{FF2B5EF4-FFF2-40B4-BE49-F238E27FC236}">
                <a16:creationId xmlns:a16="http://schemas.microsoft.com/office/drawing/2014/main" id="{2F3F6C49-D6FF-40CA-AA84-0B4A665F5A73}"/>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https://msdn.microsoft.com/en-us/library/system.objectdisposedexception(v=vs.110).aspx</a:t>
            </a:r>
          </a:p>
        </p:txBody>
      </p:sp>
    </p:spTree>
    <p:extLst>
      <p:ext uri="{BB962C8B-B14F-4D97-AF65-F5344CB8AC3E}">
        <p14:creationId xmlns:p14="http://schemas.microsoft.com/office/powerpoint/2010/main" val="12892473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E400-9003-4B93-9427-CE05A0B5CF8C}"/>
              </a:ext>
            </a:extLst>
          </p:cNvPr>
          <p:cNvSpPr>
            <a:spLocks noGrp="1"/>
          </p:cNvSpPr>
          <p:nvPr>
            <p:ph type="title"/>
          </p:nvPr>
        </p:nvSpPr>
        <p:spPr/>
        <p:txBody>
          <a:bodyPr/>
          <a:lstStyle/>
          <a:p>
            <a:r>
              <a:rPr lang="en-US" dirty="0"/>
              <a:t>Myths – </a:t>
            </a:r>
            <a:r>
              <a:rPr lang="en-US" dirty="0" err="1"/>
              <a:t>IDisposable</a:t>
            </a:r>
            <a:endParaRPr lang="en-US" dirty="0"/>
          </a:p>
        </p:txBody>
      </p:sp>
      <p:sp>
        <p:nvSpPr>
          <p:cNvPr id="4" name="TextBox 3">
            <a:extLst>
              <a:ext uri="{FF2B5EF4-FFF2-40B4-BE49-F238E27FC236}">
                <a16:creationId xmlns:a16="http://schemas.microsoft.com/office/drawing/2014/main" id="{8105FBF2-3E88-412E-9CE6-38E50A3E1703}"/>
              </a:ext>
            </a:extLst>
          </p:cNvPr>
          <p:cNvSpPr txBox="1"/>
          <p:nvPr/>
        </p:nvSpPr>
        <p:spPr>
          <a:xfrm>
            <a:off x="1565753" y="1955347"/>
            <a:ext cx="9060494" cy="3785652"/>
          </a:xfrm>
          <a:prstGeom prst="rect">
            <a:avLst/>
          </a:prstGeom>
          <a:noFill/>
        </p:spPr>
        <p:txBody>
          <a:bodyPr wrap="none" rtlCol="0">
            <a:spAutoFit/>
          </a:bodyPr>
          <a:lstStyle/>
          <a:p>
            <a:r>
              <a:rPr lang="en-US" sz="2400" dirty="0">
                <a:latin typeface="Cascadia Code" panose="020B0609020000020004" pitchFamily="49" charset="0"/>
                <a:cs typeface="Cascadia Code" panose="020B0609020000020004" pitchFamily="49" charset="0"/>
              </a:rPr>
              <a:t>public void </a:t>
            </a:r>
            <a:r>
              <a:rPr lang="en-US" sz="2400" dirty="0" err="1">
                <a:latin typeface="Cascadia Code" panose="020B0609020000020004" pitchFamily="49" charset="0"/>
                <a:cs typeface="Cascadia Code" panose="020B0609020000020004" pitchFamily="49" charset="0"/>
              </a:rPr>
              <a:t>MarshalData</a:t>
            </a:r>
            <a:r>
              <a:rPr lang="en-US" sz="2400" dirty="0">
                <a:latin typeface="Cascadia Code" panose="020B0609020000020004" pitchFamily="49" charset="0"/>
                <a:cs typeface="Cascadia Code" panose="020B0609020000020004" pitchFamily="49" charset="0"/>
              </a:rPr>
              <a:t>(int value)</a:t>
            </a:r>
          </a:p>
          <a:p>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if (</a:t>
            </a:r>
            <a:r>
              <a:rPr lang="en-US" sz="2400" dirty="0" err="1">
                <a:latin typeface="Cascadia Code" panose="020B0609020000020004" pitchFamily="49" charset="0"/>
                <a:cs typeface="Cascadia Code" panose="020B0609020000020004" pitchFamily="49" charset="0"/>
              </a:rPr>
              <a:t>this.isDisposed</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a:t>
            </a:r>
          </a:p>
          <a:p>
            <a:r>
              <a:rPr lang="en-US" sz="2400" dirty="0">
                <a:latin typeface="Cascadia Code" panose="020B0609020000020004" pitchFamily="49" charset="0"/>
                <a:cs typeface="Cascadia Code" panose="020B0609020000020004" pitchFamily="49" charset="0"/>
              </a:rPr>
              <a:t>    throw new </a:t>
            </a:r>
            <a:r>
              <a:rPr lang="en-US" sz="2400" dirty="0" err="1">
                <a:latin typeface="Cascadia Code" panose="020B0609020000020004" pitchFamily="49" charset="0"/>
                <a:cs typeface="Cascadia Code" panose="020B0609020000020004" pitchFamily="49" charset="0"/>
              </a:rPr>
              <a:t>ObjectDisposedException</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a:t>
            </a:r>
            <a:r>
              <a:rPr lang="en-US" sz="2400" dirty="0" err="1">
                <a:latin typeface="Cascadia Code" panose="020B0609020000020004" pitchFamily="49" charset="0"/>
                <a:cs typeface="Cascadia Code" panose="020B0609020000020004" pitchFamily="49" charset="0"/>
              </a:rPr>
              <a:t>nameof</a:t>
            </a:r>
            <a:r>
              <a:rPr lang="en-US" sz="2400" dirty="0">
                <a:latin typeface="Cascadia Code" panose="020B0609020000020004" pitchFamily="49" charset="0"/>
                <a:cs typeface="Cascadia Code" panose="020B0609020000020004" pitchFamily="49" charset="0"/>
              </a:rPr>
              <a:t>(</a:t>
            </a:r>
            <a:r>
              <a:rPr lang="en-US" sz="2400" dirty="0" err="1">
                <a:latin typeface="Cascadia Code" panose="020B0609020000020004" pitchFamily="49" charset="0"/>
                <a:cs typeface="Cascadia Code" panose="020B0609020000020004" pitchFamily="49" charset="0"/>
              </a:rPr>
              <a:t>UsesResourcesWithMembers</a:t>
            </a:r>
            <a:r>
              <a:rPr lang="en-US" sz="2400" dirty="0">
                <a:latin typeface="Cascadia Code" panose="020B0609020000020004" pitchFamily="49" charset="0"/>
                <a:cs typeface="Cascadia Code" panose="020B0609020000020004" pitchFamily="49" charset="0"/>
              </a:rPr>
              <a:t>));</a:t>
            </a:r>
          </a:p>
          <a:p>
            <a:r>
              <a:rPr lang="en-US" sz="2400" dirty="0">
                <a:latin typeface="Cascadia Code" panose="020B0609020000020004" pitchFamily="49" charset="0"/>
                <a:cs typeface="Cascadia Code" panose="020B0609020000020004" pitchFamily="49" charset="0"/>
              </a:rPr>
              <a:t>  }</a:t>
            </a:r>
          </a:p>
          <a:p>
            <a:endParaRPr lang="en-US" sz="2400" dirty="0">
              <a:latin typeface="Cascadia Code" panose="020B0609020000020004" pitchFamily="49" charset="0"/>
              <a:cs typeface="Cascadia Code" panose="020B0609020000020004" pitchFamily="49" charset="0"/>
            </a:endParaRPr>
          </a:p>
          <a:p>
            <a:r>
              <a:rPr lang="en-US" sz="2400" dirty="0">
                <a:latin typeface="Cascadia Code" panose="020B0609020000020004" pitchFamily="49" charset="0"/>
                <a:cs typeface="Cascadia Code" panose="020B0609020000020004" pitchFamily="49" charset="0"/>
              </a:rPr>
              <a:t>  Marshal.WriteInt32(</a:t>
            </a:r>
            <a:r>
              <a:rPr lang="en-US" sz="2400" dirty="0" err="1">
                <a:latin typeface="Cascadia Code" panose="020B0609020000020004" pitchFamily="49" charset="0"/>
                <a:cs typeface="Cascadia Code" panose="020B0609020000020004" pitchFamily="49" charset="0"/>
              </a:rPr>
              <a:t>this.nativeResource</a:t>
            </a:r>
            <a:r>
              <a:rPr lang="en-US" sz="2400" dirty="0">
                <a:latin typeface="Cascadia Code" panose="020B0609020000020004" pitchFamily="49" charset="0"/>
                <a:cs typeface="Cascadia Code" panose="020B0609020000020004" pitchFamily="49" charset="0"/>
              </a:rPr>
              <a:t>, value);</a:t>
            </a:r>
          </a:p>
          <a:p>
            <a:r>
              <a:rPr lang="en-US" sz="2400" dirty="0">
                <a:latin typeface="Cascadia Code" panose="020B0609020000020004" pitchFamily="49" charset="0"/>
                <a:cs typeface="Cascadia Code" panose="020B0609020000020004" pitchFamily="49" charset="0"/>
              </a:rPr>
              <a:t>}</a:t>
            </a:r>
          </a:p>
        </p:txBody>
      </p:sp>
      <p:sp>
        <p:nvSpPr>
          <p:cNvPr id="7" name="Rectangle 6">
            <a:extLst>
              <a:ext uri="{FF2B5EF4-FFF2-40B4-BE49-F238E27FC236}">
                <a16:creationId xmlns:a16="http://schemas.microsoft.com/office/drawing/2014/main" id="{2F3F6C49-D6FF-40CA-AA84-0B4A665F5A73}"/>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https://msdn.microsoft.com/en-us/library/system.objectdisposedexception(v=vs.110).aspx</a:t>
            </a:r>
          </a:p>
        </p:txBody>
      </p:sp>
    </p:spTree>
    <p:extLst>
      <p:ext uri="{BB962C8B-B14F-4D97-AF65-F5344CB8AC3E}">
        <p14:creationId xmlns:p14="http://schemas.microsoft.com/office/powerpoint/2010/main" val="432523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E400-9003-4B93-9427-CE05A0B5CF8C}"/>
              </a:ext>
            </a:extLst>
          </p:cNvPr>
          <p:cNvSpPr>
            <a:spLocks noGrp="1"/>
          </p:cNvSpPr>
          <p:nvPr>
            <p:ph type="title"/>
          </p:nvPr>
        </p:nvSpPr>
        <p:spPr/>
        <p:txBody>
          <a:bodyPr/>
          <a:lstStyle/>
          <a:p>
            <a:r>
              <a:rPr lang="en-US" dirty="0"/>
              <a:t>Myths – </a:t>
            </a:r>
            <a:r>
              <a:rPr lang="en-US" dirty="0" err="1"/>
              <a:t>IDisposable</a:t>
            </a:r>
            <a:endParaRPr lang="en-US" dirty="0"/>
          </a:p>
        </p:txBody>
      </p:sp>
      <p:sp>
        <p:nvSpPr>
          <p:cNvPr id="7" name="Rectangle 6">
            <a:extLst>
              <a:ext uri="{FF2B5EF4-FFF2-40B4-BE49-F238E27FC236}">
                <a16:creationId xmlns:a16="http://schemas.microsoft.com/office/drawing/2014/main" id="{2F3F6C49-D6FF-40CA-AA84-0B4A665F5A73}"/>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http://horsesmouth.typepad.com/hm/Ouch500.jpg</a:t>
            </a:r>
          </a:p>
        </p:txBody>
      </p:sp>
      <p:pic>
        <p:nvPicPr>
          <p:cNvPr id="5" name="Picture 4">
            <a:extLst>
              <a:ext uri="{FF2B5EF4-FFF2-40B4-BE49-F238E27FC236}">
                <a16:creationId xmlns:a16="http://schemas.microsoft.com/office/drawing/2014/main" id="{ED2DBF04-1243-4646-B7FE-81D5564AD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180" y="1586823"/>
            <a:ext cx="6619639" cy="4435158"/>
          </a:xfrm>
          <a:prstGeom prst="rect">
            <a:avLst/>
          </a:prstGeom>
        </p:spPr>
      </p:pic>
    </p:spTree>
    <p:extLst>
      <p:ext uri="{BB962C8B-B14F-4D97-AF65-F5344CB8AC3E}">
        <p14:creationId xmlns:p14="http://schemas.microsoft.com/office/powerpoint/2010/main" val="2356086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E400-9003-4B93-9427-CE05A0B5CF8C}"/>
              </a:ext>
            </a:extLst>
          </p:cNvPr>
          <p:cNvSpPr>
            <a:spLocks noGrp="1"/>
          </p:cNvSpPr>
          <p:nvPr>
            <p:ph type="title"/>
          </p:nvPr>
        </p:nvSpPr>
        <p:spPr/>
        <p:txBody>
          <a:bodyPr/>
          <a:lstStyle/>
          <a:p>
            <a:r>
              <a:rPr lang="en-US" dirty="0"/>
              <a:t>Myths – Performance</a:t>
            </a:r>
          </a:p>
        </p:txBody>
      </p:sp>
      <p:sp>
        <p:nvSpPr>
          <p:cNvPr id="7" name="Rectangle 6">
            <a:extLst>
              <a:ext uri="{FF2B5EF4-FFF2-40B4-BE49-F238E27FC236}">
                <a16:creationId xmlns:a16="http://schemas.microsoft.com/office/drawing/2014/main" id="{2F3F6C49-D6FF-40CA-AA84-0B4A665F5A73}"/>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https://media.giphy.com/media/nWcLvfOsjXWWQ/giphy.gif</a:t>
            </a:r>
          </a:p>
        </p:txBody>
      </p:sp>
      <p:sp>
        <p:nvSpPr>
          <p:cNvPr id="6" name="TextBox 5">
            <a:extLst>
              <a:ext uri="{FF2B5EF4-FFF2-40B4-BE49-F238E27FC236}">
                <a16:creationId xmlns:a16="http://schemas.microsoft.com/office/drawing/2014/main" id="{DC863A01-EA9D-4D9C-85F4-6BBEA18570B5}"/>
              </a:ext>
            </a:extLst>
          </p:cNvPr>
          <p:cNvSpPr txBox="1"/>
          <p:nvPr/>
        </p:nvSpPr>
        <p:spPr>
          <a:xfrm>
            <a:off x="2118876" y="1690688"/>
            <a:ext cx="8124917" cy="584775"/>
          </a:xfrm>
          <a:prstGeom prst="rect">
            <a:avLst/>
          </a:prstGeom>
          <a:noFill/>
        </p:spPr>
        <p:txBody>
          <a:bodyPr wrap="none" rtlCol="0">
            <a:spAutoFit/>
          </a:bodyPr>
          <a:lstStyle/>
          <a:p>
            <a:pPr algn="ctr"/>
            <a:r>
              <a:rPr lang="en-US" sz="3200" dirty="0"/>
              <a:t>Myth: .NET is </a:t>
            </a:r>
            <a:r>
              <a:rPr lang="en-US" sz="3200" dirty="0" err="1"/>
              <a:t>slooooooooooooooooooooow</a:t>
            </a:r>
            <a:endParaRPr lang="en-US" sz="3200" dirty="0"/>
          </a:p>
        </p:txBody>
      </p:sp>
      <p:pic>
        <p:nvPicPr>
          <p:cNvPr id="8" name="Picture 7">
            <a:extLst>
              <a:ext uri="{FF2B5EF4-FFF2-40B4-BE49-F238E27FC236}">
                <a16:creationId xmlns:a16="http://schemas.microsoft.com/office/drawing/2014/main" id="{3641AE1C-CD71-41B6-B771-14B51CF34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2440" y="2634932"/>
            <a:ext cx="5997787" cy="3373755"/>
          </a:xfrm>
          <a:prstGeom prst="rect">
            <a:avLst/>
          </a:prstGeom>
        </p:spPr>
      </p:pic>
    </p:spTree>
    <p:extLst>
      <p:ext uri="{BB962C8B-B14F-4D97-AF65-F5344CB8AC3E}">
        <p14:creationId xmlns:p14="http://schemas.microsoft.com/office/powerpoint/2010/main" val="21912316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E400-9003-4B93-9427-CE05A0B5CF8C}"/>
              </a:ext>
            </a:extLst>
          </p:cNvPr>
          <p:cNvSpPr>
            <a:spLocks noGrp="1"/>
          </p:cNvSpPr>
          <p:nvPr>
            <p:ph type="title"/>
          </p:nvPr>
        </p:nvSpPr>
        <p:spPr/>
        <p:txBody>
          <a:bodyPr/>
          <a:lstStyle/>
          <a:p>
            <a:r>
              <a:rPr lang="en-US" dirty="0"/>
              <a:t>Myths – Performance</a:t>
            </a:r>
          </a:p>
        </p:txBody>
      </p:sp>
      <p:sp>
        <p:nvSpPr>
          <p:cNvPr id="7" name="Rectangle 6">
            <a:extLst>
              <a:ext uri="{FF2B5EF4-FFF2-40B4-BE49-F238E27FC236}">
                <a16:creationId xmlns:a16="http://schemas.microsoft.com/office/drawing/2014/main" id="{2F3F6C49-D6FF-40CA-AA84-0B4A665F5A73}"/>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http://www.ibiblio.org/hhalpin/homepage/presentations/programmingtalk/RealProgrammers.jpg</a:t>
            </a:r>
          </a:p>
        </p:txBody>
      </p:sp>
      <p:pic>
        <p:nvPicPr>
          <p:cNvPr id="9" name="Picture 8">
            <a:extLst>
              <a:ext uri="{FF2B5EF4-FFF2-40B4-BE49-F238E27FC236}">
                <a16:creationId xmlns:a16="http://schemas.microsoft.com/office/drawing/2014/main" id="{9473DF70-3D11-42D7-959A-1C2D3CEA0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080" y="1562528"/>
            <a:ext cx="4257839" cy="4591194"/>
          </a:xfrm>
          <a:prstGeom prst="rect">
            <a:avLst/>
          </a:prstGeom>
        </p:spPr>
      </p:pic>
    </p:spTree>
    <p:extLst>
      <p:ext uri="{BB962C8B-B14F-4D97-AF65-F5344CB8AC3E}">
        <p14:creationId xmlns:p14="http://schemas.microsoft.com/office/powerpoint/2010/main" val="39887587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E400-9003-4B93-9427-CE05A0B5CF8C}"/>
              </a:ext>
            </a:extLst>
          </p:cNvPr>
          <p:cNvSpPr>
            <a:spLocks noGrp="1"/>
          </p:cNvSpPr>
          <p:nvPr>
            <p:ph type="title"/>
          </p:nvPr>
        </p:nvSpPr>
        <p:spPr/>
        <p:txBody>
          <a:bodyPr/>
          <a:lstStyle/>
          <a:p>
            <a:r>
              <a:rPr lang="en-US" dirty="0"/>
              <a:t>Myths – Performance</a:t>
            </a:r>
          </a:p>
        </p:txBody>
      </p:sp>
      <p:sp>
        <p:nvSpPr>
          <p:cNvPr id="7" name="Rectangle 6">
            <a:extLst>
              <a:ext uri="{FF2B5EF4-FFF2-40B4-BE49-F238E27FC236}">
                <a16:creationId xmlns:a16="http://schemas.microsoft.com/office/drawing/2014/main" id="{2F3F6C49-D6FF-40CA-AA84-0B4A665F5A73}"/>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https://www.grc.com/smgassembly.htm</a:t>
            </a:r>
          </a:p>
        </p:txBody>
      </p:sp>
      <p:pic>
        <p:nvPicPr>
          <p:cNvPr id="5" name="Picture 4">
            <a:extLst>
              <a:ext uri="{FF2B5EF4-FFF2-40B4-BE49-F238E27FC236}">
                <a16:creationId xmlns:a16="http://schemas.microsoft.com/office/drawing/2014/main" id="{506B49FB-6B2A-4B46-97F1-FD3E3302EC5F}"/>
              </a:ext>
            </a:extLst>
          </p:cNvPr>
          <p:cNvPicPr>
            <a:picLocks noChangeAspect="1"/>
          </p:cNvPicPr>
          <p:nvPr/>
        </p:nvPicPr>
        <p:blipFill>
          <a:blip r:embed="rId3"/>
          <a:stretch>
            <a:fillRect/>
          </a:stretch>
        </p:blipFill>
        <p:spPr>
          <a:xfrm>
            <a:off x="978416" y="1418466"/>
            <a:ext cx="4972744" cy="4858428"/>
          </a:xfrm>
          <a:prstGeom prst="rect">
            <a:avLst/>
          </a:prstGeom>
        </p:spPr>
      </p:pic>
      <p:sp>
        <p:nvSpPr>
          <p:cNvPr id="6" name="Rectangle 5">
            <a:extLst>
              <a:ext uri="{FF2B5EF4-FFF2-40B4-BE49-F238E27FC236}">
                <a16:creationId xmlns:a16="http://schemas.microsoft.com/office/drawing/2014/main" id="{129BA203-B3D2-4B5B-A24C-DED1EB888768}"/>
              </a:ext>
            </a:extLst>
          </p:cNvPr>
          <p:cNvSpPr/>
          <p:nvPr/>
        </p:nvSpPr>
        <p:spPr>
          <a:xfrm>
            <a:off x="6317075" y="1850344"/>
            <a:ext cx="5209169" cy="4524315"/>
          </a:xfrm>
          <a:prstGeom prst="rect">
            <a:avLst/>
          </a:prstGeom>
        </p:spPr>
        <p:txBody>
          <a:bodyPr wrap="square">
            <a:spAutoFit/>
          </a:bodyPr>
          <a:lstStyle/>
          <a:p>
            <a:r>
              <a:rPr lang="en-US" dirty="0"/>
              <a:t>Assembly Language can be beautiful and legible…Am I sick? Perhaps. Am I a dinosaur destined for early extinction? Yeah, probably. But I truly </a:t>
            </a:r>
            <a:r>
              <a:rPr lang="en-US" b="1" dirty="0"/>
              <a:t>love</a:t>
            </a:r>
            <a:r>
              <a:rPr lang="en-US" dirty="0"/>
              <a:t> programming. It's what I do. It fulfills me and sustains me … and I'm never in a hurry to "just be done with it." I can't stand sloppiness in my work, so for me that means writing the smallest, tightest, fastest, most economical computer programs possible. And </a:t>
            </a:r>
            <a:r>
              <a:rPr lang="en-US" b="1" dirty="0"/>
              <a:t>that</a:t>
            </a:r>
            <a:r>
              <a:rPr lang="en-US" dirty="0"/>
              <a:t> means authoring Windows applications in Assembly Language. </a:t>
            </a:r>
          </a:p>
          <a:p>
            <a:endParaRPr lang="en-US" dirty="0"/>
          </a:p>
          <a:p>
            <a:r>
              <a:rPr lang="en-US" dirty="0"/>
              <a:t>Though the rest of the world may argue that they're more "productive" (when measured by hard disk space consumed per second), I stand by the principle that: "Small Is Beautiful". </a:t>
            </a:r>
          </a:p>
        </p:txBody>
      </p:sp>
      <p:pic>
        <p:nvPicPr>
          <p:cNvPr id="8" name="Picture 7">
            <a:extLst>
              <a:ext uri="{FF2B5EF4-FFF2-40B4-BE49-F238E27FC236}">
                <a16:creationId xmlns:a16="http://schemas.microsoft.com/office/drawing/2014/main" id="{F8F09F16-8FDF-42EC-9827-DD1AE182D9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8771" y="1273212"/>
            <a:ext cx="485775" cy="485775"/>
          </a:xfrm>
          <a:prstGeom prst="rect">
            <a:avLst/>
          </a:prstGeom>
        </p:spPr>
      </p:pic>
    </p:spTree>
    <p:extLst>
      <p:ext uri="{BB962C8B-B14F-4D97-AF65-F5344CB8AC3E}">
        <p14:creationId xmlns:p14="http://schemas.microsoft.com/office/powerpoint/2010/main" val="11943984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E400-9003-4B93-9427-CE05A0B5CF8C}"/>
              </a:ext>
            </a:extLst>
          </p:cNvPr>
          <p:cNvSpPr>
            <a:spLocks noGrp="1"/>
          </p:cNvSpPr>
          <p:nvPr>
            <p:ph type="title"/>
          </p:nvPr>
        </p:nvSpPr>
        <p:spPr/>
        <p:txBody>
          <a:bodyPr/>
          <a:lstStyle/>
          <a:p>
            <a:r>
              <a:rPr lang="en-US" dirty="0"/>
              <a:t>Myths – Performance</a:t>
            </a:r>
          </a:p>
        </p:txBody>
      </p:sp>
      <p:sp>
        <p:nvSpPr>
          <p:cNvPr id="7" name="Rectangle 6">
            <a:extLst>
              <a:ext uri="{FF2B5EF4-FFF2-40B4-BE49-F238E27FC236}">
                <a16:creationId xmlns:a16="http://schemas.microsoft.com/office/drawing/2014/main" id="{2F3F6C49-D6FF-40CA-AA84-0B4A665F5A73}"/>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https://biblicaldiagnosis.files.wordpress.com/2013/10/balance-scale.jpg</a:t>
            </a:r>
          </a:p>
        </p:txBody>
      </p:sp>
      <p:pic>
        <p:nvPicPr>
          <p:cNvPr id="5" name="Picture 4">
            <a:extLst>
              <a:ext uri="{FF2B5EF4-FFF2-40B4-BE49-F238E27FC236}">
                <a16:creationId xmlns:a16="http://schemas.microsoft.com/office/drawing/2014/main" id="{68BAC2A6-4DF2-4B81-AD92-83C5532D19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5504" y="1359454"/>
            <a:ext cx="4920991" cy="4917440"/>
          </a:xfrm>
          <a:prstGeom prst="rect">
            <a:avLst/>
          </a:prstGeom>
        </p:spPr>
      </p:pic>
    </p:spTree>
    <p:extLst>
      <p:ext uri="{BB962C8B-B14F-4D97-AF65-F5344CB8AC3E}">
        <p14:creationId xmlns:p14="http://schemas.microsoft.com/office/powerpoint/2010/main" val="3671712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Goals</a:t>
            </a:r>
          </a:p>
        </p:txBody>
      </p:sp>
      <p:sp>
        <p:nvSpPr>
          <p:cNvPr id="5" name="Rectangle 4">
            <a:extLst>
              <a:ext uri="{FF2B5EF4-FFF2-40B4-BE49-F238E27FC236}">
                <a16:creationId xmlns:a16="http://schemas.microsoft.com/office/drawing/2014/main" id="{20253573-7A2A-4BC6-8420-AD2D526B3C24}"/>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http://3.bp.blogspot.com/-Ym3C8SHTI6o/Tzx9wTiI46I/AAAAAAAAALo/elfVtY5CjUc/s1600/jurassic+poo.png</a:t>
            </a:r>
          </a:p>
        </p:txBody>
      </p:sp>
      <p:pic>
        <p:nvPicPr>
          <p:cNvPr id="6" name="Picture 5">
            <a:extLst>
              <a:ext uri="{FF2B5EF4-FFF2-40B4-BE49-F238E27FC236}">
                <a16:creationId xmlns:a16="http://schemas.microsoft.com/office/drawing/2014/main" id="{476AEAA3-DF6E-493F-894B-31471C8BE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332" y="1863255"/>
            <a:ext cx="7269336" cy="4085367"/>
          </a:xfrm>
          <a:prstGeom prst="rect">
            <a:avLst/>
          </a:prstGeom>
        </p:spPr>
      </p:pic>
    </p:spTree>
    <p:extLst>
      <p:ext uri="{BB962C8B-B14F-4D97-AF65-F5344CB8AC3E}">
        <p14:creationId xmlns:p14="http://schemas.microsoft.com/office/powerpoint/2010/main" val="24132518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E400-9003-4B93-9427-CE05A0B5CF8C}"/>
              </a:ext>
            </a:extLst>
          </p:cNvPr>
          <p:cNvSpPr>
            <a:spLocks noGrp="1"/>
          </p:cNvSpPr>
          <p:nvPr>
            <p:ph type="title"/>
          </p:nvPr>
        </p:nvSpPr>
        <p:spPr/>
        <p:txBody>
          <a:bodyPr/>
          <a:lstStyle/>
          <a:p>
            <a:r>
              <a:rPr lang="en-US" dirty="0"/>
              <a:t>Myths – Performance</a:t>
            </a:r>
          </a:p>
        </p:txBody>
      </p:sp>
      <p:sp>
        <p:nvSpPr>
          <p:cNvPr id="7" name="Rectangle 6">
            <a:extLst>
              <a:ext uri="{FF2B5EF4-FFF2-40B4-BE49-F238E27FC236}">
                <a16:creationId xmlns:a16="http://schemas.microsoft.com/office/drawing/2014/main" id="{2F3F6C49-D6FF-40CA-AA84-0B4A665F5A73}"/>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http://stackexchange.com/performance</a:t>
            </a:r>
          </a:p>
        </p:txBody>
      </p:sp>
      <p:pic>
        <p:nvPicPr>
          <p:cNvPr id="6" name="Picture 5">
            <a:extLst>
              <a:ext uri="{FF2B5EF4-FFF2-40B4-BE49-F238E27FC236}">
                <a16:creationId xmlns:a16="http://schemas.microsoft.com/office/drawing/2014/main" id="{EDAC5937-2E05-439F-9FDC-21BC02CA4D1C}"/>
              </a:ext>
            </a:extLst>
          </p:cNvPr>
          <p:cNvPicPr>
            <a:picLocks noChangeAspect="1"/>
          </p:cNvPicPr>
          <p:nvPr/>
        </p:nvPicPr>
        <p:blipFill>
          <a:blip r:embed="rId3"/>
          <a:stretch>
            <a:fillRect/>
          </a:stretch>
        </p:blipFill>
        <p:spPr>
          <a:xfrm>
            <a:off x="1676780" y="3209261"/>
            <a:ext cx="3592733" cy="1107534"/>
          </a:xfrm>
          <a:prstGeom prst="rect">
            <a:avLst/>
          </a:prstGeom>
        </p:spPr>
      </p:pic>
      <p:sp>
        <p:nvSpPr>
          <p:cNvPr id="8" name="TextBox 7">
            <a:extLst>
              <a:ext uri="{FF2B5EF4-FFF2-40B4-BE49-F238E27FC236}">
                <a16:creationId xmlns:a16="http://schemas.microsoft.com/office/drawing/2014/main" id="{1504EB8B-33F0-41A9-BADA-B6BA1367FB75}"/>
              </a:ext>
            </a:extLst>
          </p:cNvPr>
          <p:cNvSpPr txBox="1"/>
          <p:nvPr/>
        </p:nvSpPr>
        <p:spPr>
          <a:xfrm>
            <a:off x="8325127" y="3563724"/>
            <a:ext cx="510760" cy="461665"/>
          </a:xfrm>
          <a:prstGeom prst="rect">
            <a:avLst/>
          </a:prstGeom>
          <a:noFill/>
        </p:spPr>
        <p:txBody>
          <a:bodyPr wrap="square" rtlCol="0">
            <a:spAutoFit/>
          </a:bodyPr>
          <a:lstStyle/>
          <a:p>
            <a:r>
              <a:rPr lang="en-US" sz="2400" dirty="0"/>
              <a:t>…</a:t>
            </a:r>
          </a:p>
        </p:txBody>
      </p:sp>
      <p:sp>
        <p:nvSpPr>
          <p:cNvPr id="9" name="TextBox 8">
            <a:extLst>
              <a:ext uri="{FF2B5EF4-FFF2-40B4-BE49-F238E27FC236}">
                <a16:creationId xmlns:a16="http://schemas.microsoft.com/office/drawing/2014/main" id="{8DB65D05-E5CF-4A42-8159-DAD071D207CB}"/>
              </a:ext>
            </a:extLst>
          </p:cNvPr>
          <p:cNvSpPr txBox="1"/>
          <p:nvPr/>
        </p:nvSpPr>
        <p:spPr>
          <a:xfrm>
            <a:off x="7440145" y="703980"/>
            <a:ext cx="2194190" cy="369332"/>
          </a:xfrm>
          <a:prstGeom prst="rect">
            <a:avLst/>
          </a:prstGeom>
          <a:noFill/>
        </p:spPr>
        <p:txBody>
          <a:bodyPr wrap="none" rtlCol="0">
            <a:spAutoFit/>
          </a:bodyPr>
          <a:lstStyle/>
          <a:p>
            <a:r>
              <a:rPr lang="en-US" dirty="0"/>
              <a:t>…as of 7/16/2018…</a:t>
            </a:r>
          </a:p>
        </p:txBody>
      </p:sp>
      <p:pic>
        <p:nvPicPr>
          <p:cNvPr id="10" name="Picture 9">
            <a:extLst>
              <a:ext uri="{FF2B5EF4-FFF2-40B4-BE49-F238E27FC236}">
                <a16:creationId xmlns:a16="http://schemas.microsoft.com/office/drawing/2014/main" id="{10169525-A2BA-41D9-B78D-4176D1713D2A}"/>
              </a:ext>
            </a:extLst>
          </p:cNvPr>
          <p:cNvPicPr>
            <a:picLocks noChangeAspect="1"/>
          </p:cNvPicPr>
          <p:nvPr/>
        </p:nvPicPr>
        <p:blipFill>
          <a:blip r:embed="rId4"/>
          <a:stretch>
            <a:fillRect/>
          </a:stretch>
        </p:blipFill>
        <p:spPr>
          <a:xfrm>
            <a:off x="6396225" y="1066100"/>
            <a:ext cx="4324350" cy="2695575"/>
          </a:xfrm>
          <a:prstGeom prst="rect">
            <a:avLst/>
          </a:prstGeom>
        </p:spPr>
      </p:pic>
      <p:pic>
        <p:nvPicPr>
          <p:cNvPr id="11" name="Picture 10">
            <a:extLst>
              <a:ext uri="{FF2B5EF4-FFF2-40B4-BE49-F238E27FC236}">
                <a16:creationId xmlns:a16="http://schemas.microsoft.com/office/drawing/2014/main" id="{62567210-370A-4521-BFFB-B14C601942F7}"/>
              </a:ext>
            </a:extLst>
          </p:cNvPr>
          <p:cNvPicPr>
            <a:picLocks noChangeAspect="1"/>
          </p:cNvPicPr>
          <p:nvPr/>
        </p:nvPicPr>
        <p:blipFill>
          <a:blip r:embed="rId5"/>
          <a:stretch>
            <a:fillRect/>
          </a:stretch>
        </p:blipFill>
        <p:spPr>
          <a:xfrm>
            <a:off x="6451940" y="4113498"/>
            <a:ext cx="4162425" cy="2047875"/>
          </a:xfrm>
          <a:prstGeom prst="rect">
            <a:avLst/>
          </a:prstGeom>
        </p:spPr>
      </p:pic>
    </p:spTree>
    <p:extLst>
      <p:ext uri="{BB962C8B-B14F-4D97-AF65-F5344CB8AC3E}">
        <p14:creationId xmlns:p14="http://schemas.microsoft.com/office/powerpoint/2010/main" val="3636632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E400-9003-4B93-9427-CE05A0B5CF8C}"/>
              </a:ext>
            </a:extLst>
          </p:cNvPr>
          <p:cNvSpPr>
            <a:spLocks noGrp="1"/>
          </p:cNvSpPr>
          <p:nvPr>
            <p:ph type="title"/>
          </p:nvPr>
        </p:nvSpPr>
        <p:spPr/>
        <p:txBody>
          <a:bodyPr/>
          <a:lstStyle/>
          <a:p>
            <a:r>
              <a:rPr lang="en-US" dirty="0"/>
              <a:t>Myths – Performance</a:t>
            </a:r>
          </a:p>
        </p:txBody>
      </p:sp>
      <p:sp>
        <p:nvSpPr>
          <p:cNvPr id="7" name="Rectangle 6">
            <a:extLst>
              <a:ext uri="{FF2B5EF4-FFF2-40B4-BE49-F238E27FC236}">
                <a16:creationId xmlns:a16="http://schemas.microsoft.com/office/drawing/2014/main" id="{2F3F6C49-D6FF-40CA-AA84-0B4A665F5A73}"/>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http://www.ageofascent.com/asp-net-core-exeeds-1-15-million-requests-12-6-gbps/</a:t>
            </a:r>
          </a:p>
        </p:txBody>
      </p:sp>
      <p:pic>
        <p:nvPicPr>
          <p:cNvPr id="6" name="Picture 5">
            <a:extLst>
              <a:ext uri="{FF2B5EF4-FFF2-40B4-BE49-F238E27FC236}">
                <a16:creationId xmlns:a16="http://schemas.microsoft.com/office/drawing/2014/main" id="{F42B5DA7-F750-450D-95B5-4BDD53802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240" y="1441978"/>
            <a:ext cx="6319520" cy="4739640"/>
          </a:xfrm>
          <a:prstGeom prst="rect">
            <a:avLst/>
          </a:prstGeom>
        </p:spPr>
      </p:pic>
    </p:spTree>
    <p:extLst>
      <p:ext uri="{BB962C8B-B14F-4D97-AF65-F5344CB8AC3E}">
        <p14:creationId xmlns:p14="http://schemas.microsoft.com/office/powerpoint/2010/main" val="15970709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E400-9003-4B93-9427-CE05A0B5CF8C}"/>
              </a:ext>
            </a:extLst>
          </p:cNvPr>
          <p:cNvSpPr>
            <a:spLocks noGrp="1"/>
          </p:cNvSpPr>
          <p:nvPr>
            <p:ph type="title"/>
          </p:nvPr>
        </p:nvSpPr>
        <p:spPr/>
        <p:txBody>
          <a:bodyPr/>
          <a:lstStyle/>
          <a:p>
            <a:r>
              <a:rPr lang="en-US" dirty="0"/>
              <a:t>Myths – Performance</a:t>
            </a:r>
          </a:p>
        </p:txBody>
      </p:sp>
      <p:sp>
        <p:nvSpPr>
          <p:cNvPr id="7" name="Rectangle 6">
            <a:extLst>
              <a:ext uri="{FF2B5EF4-FFF2-40B4-BE49-F238E27FC236}">
                <a16:creationId xmlns:a16="http://schemas.microsoft.com/office/drawing/2014/main" id="{2F3F6C49-D6FF-40CA-AA84-0B4A665F5A73}"/>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https://www.techempower.com/benchmarks/#section=data-r17&amp;hw=ph&amp;test=plaintext</a:t>
            </a:r>
          </a:p>
        </p:txBody>
      </p:sp>
      <p:pic>
        <p:nvPicPr>
          <p:cNvPr id="5" name="Picture 4">
            <a:extLst>
              <a:ext uri="{FF2B5EF4-FFF2-40B4-BE49-F238E27FC236}">
                <a16:creationId xmlns:a16="http://schemas.microsoft.com/office/drawing/2014/main" id="{F5715775-C9B5-4FE1-A491-65D42895E397}"/>
              </a:ext>
            </a:extLst>
          </p:cNvPr>
          <p:cNvPicPr>
            <a:picLocks noChangeAspect="1"/>
          </p:cNvPicPr>
          <p:nvPr/>
        </p:nvPicPr>
        <p:blipFill>
          <a:blip r:embed="rId3"/>
          <a:stretch>
            <a:fillRect/>
          </a:stretch>
        </p:blipFill>
        <p:spPr>
          <a:xfrm>
            <a:off x="1422718" y="1690688"/>
            <a:ext cx="9346564" cy="4471988"/>
          </a:xfrm>
          <a:prstGeom prst="rect">
            <a:avLst/>
          </a:prstGeom>
        </p:spPr>
      </p:pic>
    </p:spTree>
    <p:extLst>
      <p:ext uri="{BB962C8B-B14F-4D97-AF65-F5344CB8AC3E}">
        <p14:creationId xmlns:p14="http://schemas.microsoft.com/office/powerpoint/2010/main" val="33052902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E400-9003-4B93-9427-CE05A0B5CF8C}"/>
              </a:ext>
            </a:extLst>
          </p:cNvPr>
          <p:cNvSpPr>
            <a:spLocks noGrp="1"/>
          </p:cNvSpPr>
          <p:nvPr>
            <p:ph type="title"/>
          </p:nvPr>
        </p:nvSpPr>
        <p:spPr/>
        <p:txBody>
          <a:bodyPr/>
          <a:lstStyle/>
          <a:p>
            <a:r>
              <a:rPr lang="en-US" dirty="0"/>
              <a:t>Summary</a:t>
            </a:r>
          </a:p>
        </p:txBody>
      </p:sp>
      <p:sp>
        <p:nvSpPr>
          <p:cNvPr id="7" name="Rectangle 6">
            <a:extLst>
              <a:ext uri="{FF2B5EF4-FFF2-40B4-BE49-F238E27FC236}">
                <a16:creationId xmlns:a16="http://schemas.microsoft.com/office/drawing/2014/main" id="{2F3F6C49-D6FF-40CA-AA84-0B4A665F5A73}"/>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http://www.blueskyresumes.com/blog/wp-content/uploads/2014/03/lesson9.jpg</a:t>
            </a:r>
          </a:p>
        </p:txBody>
      </p:sp>
      <p:pic>
        <p:nvPicPr>
          <p:cNvPr id="6" name="Picture 5">
            <a:extLst>
              <a:ext uri="{FF2B5EF4-FFF2-40B4-BE49-F238E27FC236}">
                <a16:creationId xmlns:a16="http://schemas.microsoft.com/office/drawing/2014/main" id="{91E11899-15BC-478E-967F-B9BFBEAB3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7142" y="1553737"/>
            <a:ext cx="4577715" cy="4577715"/>
          </a:xfrm>
          <a:prstGeom prst="rect">
            <a:avLst/>
          </a:prstGeom>
        </p:spPr>
      </p:pic>
    </p:spTree>
    <p:extLst>
      <p:ext uri="{BB962C8B-B14F-4D97-AF65-F5344CB8AC3E}">
        <p14:creationId xmlns:p14="http://schemas.microsoft.com/office/powerpoint/2010/main" val="14138412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Busting .NET Myths</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
        <p:nvSpPr>
          <p:cNvPr id="5" name="TextBox 4">
            <a:extLst>
              <a:ext uri="{FF2B5EF4-FFF2-40B4-BE49-F238E27FC236}">
                <a16:creationId xmlns:a16="http://schemas.microsoft.com/office/drawing/2014/main" id="{04B3E84D-B7D6-46FB-BE35-D3CFB2E1E0CD}"/>
              </a:ext>
            </a:extLst>
          </p:cNvPr>
          <p:cNvSpPr txBox="1"/>
          <p:nvPr/>
        </p:nvSpPr>
        <p:spPr>
          <a:xfrm>
            <a:off x="0" y="5568592"/>
            <a:ext cx="9670912" cy="1289407"/>
          </a:xfrm>
          <a:prstGeom prst="rect">
            <a:avLst/>
          </a:prstGeom>
          <a:noFill/>
        </p:spPr>
        <p:txBody>
          <a:bodyPr wrap="square" rtlCol="0" anchor="ctr" anchorCtr="0">
            <a:noAutofit/>
          </a:bodyPr>
          <a:lstStyle/>
          <a:p>
            <a:r>
              <a:rPr lang="en-US" dirty="0"/>
              <a:t>Remember…</a:t>
            </a:r>
          </a:p>
          <a:p>
            <a:pPr marL="285750" indent="-285750">
              <a:buClr>
                <a:schemeClr val="tx1"/>
              </a:buClr>
              <a:buFont typeface="Arial" panose="020B0604020202020204" pitchFamily="34" charset="0"/>
              <a:buChar char="•"/>
            </a:pPr>
            <a:r>
              <a:rPr lang="en-US" dirty="0"/>
              <a:t>https://github.com/JasonBock/BustingDotNetMyths</a:t>
            </a:r>
          </a:p>
          <a:p>
            <a:pPr marL="285750" indent="-285750">
              <a:buClr>
                <a:schemeClr val="tx1"/>
              </a:buClr>
              <a:buFont typeface="Arial" panose="020B0604020202020204" pitchFamily="34" charset="0"/>
              <a:buChar char="•"/>
            </a:pPr>
            <a:r>
              <a:rPr lang="en-US" dirty="0"/>
              <a:t>https://github.com/JasonBock/Presentations/blob/master/Busting%20.NET%20Myths.pptx</a:t>
            </a:r>
          </a:p>
          <a:p>
            <a:pPr marL="285750" indent="-285750">
              <a:buClr>
                <a:schemeClr val="tx1"/>
              </a:buClr>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025590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6993</Words>
  <Application>Microsoft Office PowerPoint</Application>
  <PresentationFormat>Widescreen</PresentationFormat>
  <Paragraphs>827</Paragraphs>
  <Slides>94</Slides>
  <Notes>90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94</vt:i4>
      </vt:variant>
    </vt:vector>
  </HeadingPairs>
  <TitlesOfParts>
    <vt:vector size="100" baseType="lpstr">
      <vt:lpstr>Arial</vt:lpstr>
      <vt:lpstr>Calibri</vt:lpstr>
      <vt:lpstr>Calibri Light</vt:lpstr>
      <vt:lpstr>Cascadia Code</vt:lpstr>
      <vt:lpstr>Consolas</vt:lpstr>
      <vt:lpstr>Office Theme</vt:lpstr>
      <vt:lpstr>Busting .NET Myths</vt:lpstr>
      <vt:lpstr>Personal Info</vt:lpstr>
      <vt:lpstr>Downloads</vt:lpstr>
      <vt:lpstr>Overview</vt:lpstr>
      <vt:lpstr>Goals</vt:lpstr>
      <vt:lpstr>Goals</vt:lpstr>
      <vt:lpstr>Goals</vt:lpstr>
      <vt:lpstr>Goals</vt:lpstr>
      <vt:lpstr>Goals</vt:lpstr>
      <vt:lpstr>Goals</vt:lpstr>
      <vt:lpstr>Goals</vt:lpstr>
      <vt:lpstr>Myths – Inference</vt:lpstr>
      <vt:lpstr>Myths – Inference</vt:lpstr>
      <vt:lpstr>Myths – Inference</vt:lpstr>
      <vt:lpstr>Myths – Inference</vt:lpstr>
      <vt:lpstr>Myths – Inference</vt:lpstr>
      <vt:lpstr>Myths – Inference</vt:lpstr>
      <vt:lpstr>Myths – Structs and Classes</vt:lpstr>
      <vt:lpstr>Myths – Structs and Classes</vt:lpstr>
      <vt:lpstr>Myths – Structs and Classes</vt:lpstr>
      <vt:lpstr>Myths – Structs and Classes</vt:lpstr>
      <vt:lpstr>Myths – Structs and Classes</vt:lpstr>
      <vt:lpstr>Myths – Structs and Classes</vt:lpstr>
      <vt:lpstr>Myths – Structs and Classes</vt:lpstr>
      <vt:lpstr>Myths – Structs and Classes</vt:lpstr>
      <vt:lpstr>Myths – Structs and Classes</vt:lpstr>
      <vt:lpstr>Myths – Structs and Classes</vt:lpstr>
      <vt:lpstr>Myths – Structs and Classes</vt:lpstr>
      <vt:lpstr>Myths – Goto</vt:lpstr>
      <vt:lpstr>Myths – Goto</vt:lpstr>
      <vt:lpstr>Myths – Goto</vt:lpstr>
      <vt:lpstr>Myths – Goto</vt:lpstr>
      <vt:lpstr>Myths – Goto</vt:lpstr>
      <vt:lpstr>Myths – Goto</vt:lpstr>
      <vt:lpstr>Myths – Async</vt:lpstr>
      <vt:lpstr>Myths – Async</vt:lpstr>
      <vt:lpstr>Myths – Async</vt:lpstr>
      <vt:lpstr>Myths – Async</vt:lpstr>
      <vt:lpstr>Myths – Async</vt:lpstr>
      <vt:lpstr>Myths – Async</vt:lpstr>
      <vt:lpstr>Myths – Concatenation</vt:lpstr>
      <vt:lpstr>Myths – Concatenation</vt:lpstr>
      <vt:lpstr>Demo: Measuring Concatenation</vt:lpstr>
      <vt:lpstr>Myths – Concatenation</vt:lpstr>
      <vt:lpstr>Myths – Recursion</vt:lpstr>
      <vt:lpstr>Myths – Recursion</vt:lpstr>
      <vt:lpstr>Myths – Recursion</vt:lpstr>
      <vt:lpstr>Myths – Recursion</vt:lpstr>
      <vt:lpstr>Myths – Recursion</vt:lpstr>
      <vt:lpstr>Myths – Recursion</vt:lpstr>
      <vt:lpstr>Demo: Assembly Creation With IL</vt:lpstr>
      <vt:lpstr>Myths – Recursion</vt:lpstr>
      <vt:lpstr>Myths – Call Stacks</vt:lpstr>
      <vt:lpstr>Myths – Call Stacks</vt:lpstr>
      <vt:lpstr>Myths – Call Stacks</vt:lpstr>
      <vt:lpstr>Myths – Call Stacks</vt:lpstr>
      <vt:lpstr>Myths – Call Stacks</vt:lpstr>
      <vt:lpstr>Myths – Call Stacks</vt:lpstr>
      <vt:lpstr>Myths – Overloading</vt:lpstr>
      <vt:lpstr>Myths – Overloading</vt:lpstr>
      <vt:lpstr>Myths – Overloading</vt:lpstr>
      <vt:lpstr>Myths – Overloading</vt:lpstr>
      <vt:lpstr>Myths – Overloading</vt:lpstr>
      <vt:lpstr>Myths – Overloading</vt:lpstr>
      <vt:lpstr>Myths – Overloading</vt:lpstr>
      <vt:lpstr>Myths – Overloading</vt:lpstr>
      <vt:lpstr>Myths – Overloading</vt:lpstr>
      <vt:lpstr>Myths – Overloading</vt:lpstr>
      <vt:lpstr>Myths – IDisposable</vt:lpstr>
      <vt:lpstr>Myths – IDisposable</vt:lpstr>
      <vt:lpstr>Myths – IDisposable</vt:lpstr>
      <vt:lpstr>Myths – IDisposable</vt:lpstr>
      <vt:lpstr>Myths – IDisposable</vt:lpstr>
      <vt:lpstr>Myths – IDisposable</vt:lpstr>
      <vt:lpstr>Myths – IDisposable</vt:lpstr>
      <vt:lpstr>Myths – IDisposable</vt:lpstr>
      <vt:lpstr>Myths – IDisposable</vt:lpstr>
      <vt:lpstr>Myths – IDisposable</vt:lpstr>
      <vt:lpstr>Myths – IDisposable</vt:lpstr>
      <vt:lpstr>Myths – IDisposable</vt:lpstr>
      <vt:lpstr>Myths – IDisposable</vt:lpstr>
      <vt:lpstr>Myths – IDisposable</vt:lpstr>
      <vt:lpstr>Myths – IDisposable</vt:lpstr>
      <vt:lpstr>Myths – IDisposable</vt:lpstr>
      <vt:lpstr>Myths – IDisposable</vt:lpstr>
      <vt:lpstr>Myths – Performance</vt:lpstr>
      <vt:lpstr>Myths – Performance</vt:lpstr>
      <vt:lpstr>Myths – Performance</vt:lpstr>
      <vt:lpstr>Myths – Performance</vt:lpstr>
      <vt:lpstr>Myths – Performance</vt:lpstr>
      <vt:lpstr>Myths – Performance</vt:lpstr>
      <vt:lpstr>Myths – Performance</vt:lpstr>
      <vt:lpstr>Summary</vt:lpstr>
      <vt:lpstr>Busting .NET Myths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Code in .NET</dc:title>
  <dc:creator>Jason Bock</dc:creator>
  <cp:lastModifiedBy>Jason Bock</cp:lastModifiedBy>
  <cp:revision>63</cp:revision>
  <dcterms:created xsi:type="dcterms:W3CDTF">2020-06-05T19:52:21Z</dcterms:created>
  <dcterms:modified xsi:type="dcterms:W3CDTF">2020-06-06T16:15:59Z</dcterms:modified>
</cp:coreProperties>
</file>